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</p:sldIdLst>
  <p:sldSz cy="5143500" cx="9144000"/>
  <p:notesSz cx="6858000" cy="9144000"/>
  <p:embeddedFontLst>
    <p:embeddedFont>
      <p:font typeface="Carme"/>
      <p:regular r:id="rId1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font" Target="fonts/Carme-regular.fntdata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cdb1a84e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cdb1a84e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cdb1a84e0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cdb1a84e0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cdb1a84e0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cdb1a84e0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polishing - smooth transitions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cdb1a84e0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cdb1a84e0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cdb1a84e0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cdb1a84e0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cdb1a84e0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cdb1a84e0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cdb1a84e0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cdb1a84e0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cdb1a84e0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cdb1a84e0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cdb1a84e0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cdb1a84e0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cdb1a84e0_0_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cdb1a84e0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cdb1a84e0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cdb1a84e0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cdb1a84e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cdb1a84e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cdb1a84e0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3cdb1a84e0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cdb1a84e0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cdb1a84e0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cdb1a84e0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cdb1a84e0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cdb1a84e0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cdb1a84e0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cdb1a84e0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cdb1a84e0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cdb1a84e0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3cdb1a84e0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cdb1a84e0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cdb1a84e0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cdb1a84e0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cdb1a84e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cdb1a84e0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cdb1a84e0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cdb1a84e0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3cdb1a84e0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cdb1a84e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cdb1a84e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cdb1a84e0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3cdb1a84e0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cdb1a84e0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cdb1a84e0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cdb1a84e0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cdb1a84e0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cdb1a84e0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cdb1a84e0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Rename as same filename as the Raw media folder. Click Save</a:t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cdb1a84e0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3cdb1a84e0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Rename as same filename as the Raw media folder. Click Save</a:t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cdb1a84e0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cdb1a84e0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Rename as same filename as the Raw media folder. Click Save</a:t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cdb1a84e0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3cdb1a84e0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Rename as same filename as the Raw media folder. Click Save</a:t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cdb1a84e0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cdb1a84e0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Rename as same filename as the Raw media folder. Click Save</a:t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cdb1a84e0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cdb1a84e0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Rename as same filename as the Raw media folder. Click Save</a:t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cdb1a84e0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cdb1a84e0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Rename as same filename as the Raw media folder. Click Save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cdb1a84e0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cdb1a84e0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Watch down your footage, or use your notes that you took in the field.</a:t>
            </a:r>
            <a:br>
              <a:rPr lang="en"/>
            </a:br>
            <a:r>
              <a:rPr lang="en"/>
              <a:t>- Pull the clips that you think are good into the timeline. Sort them by type or by scene.</a:t>
            </a:r>
            <a:br>
              <a:rPr lang="en"/>
            </a:br>
            <a:r>
              <a:rPr lang="en"/>
              <a:t>- Organize them into a form that makes sense.</a:t>
            </a:r>
            <a:br>
              <a:rPr lang="en"/>
            </a:br>
            <a:r>
              <a:rPr lang="en"/>
              <a:t>- Watch what you have so far.</a:t>
            </a:r>
            <a:br>
              <a:rPr lang="en"/>
            </a:br>
            <a:r>
              <a:rPr lang="en"/>
              <a:t>- Lather, rinse, repeat.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cdb1a84e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cdb1a84e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Rename as same filename as the Raw media folder. Click Save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cdb1a84e0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cdb1a84e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cdb1a84e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cdb1a84e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cdb1a84e0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cdb1a84e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cdb1a84e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cdb1a84e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cdb1a84e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cdb1a84e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cdb1a84e0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cdb1a84e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e1d959e7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e1d959e7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cdb1a84e0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cdb1a84e0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up New Project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cdb1a84e0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cdb1a84e0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Location: where all of your files will exist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cdb1a84e0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cdb1a84e0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cdb1a84e0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cdb1a84e0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cdb1a84e0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cdb1a84e0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cdb1a84e0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cdb1a84e0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back to the workspace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cdb1a84e0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cdb1a84e0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cdb1a84e0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cdb1a84e0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cdb1a84e0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cdb1a84e0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cdb1a84e0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cdb1a84e0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cdb1a83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cdb1a83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cdb1a84e0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cdb1a84e0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cdb1a84e0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cdb1a84e0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cdb1a84e0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cdb1a84e0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cdb1a84e0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cdb1a84e0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cdb1a84e0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cdb1a84e0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how your workspace looks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cdb1a84e0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cdb1a84e0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how your workspace looks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cdb1a84e0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cdb1a84e0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how your workspace looks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cdb1a84e0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cdb1a84e0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cdb1a84e0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cdb1a84e0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cdb1a84e0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cdb1a84e0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e1d959e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e1d959e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cdb1a84e0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cdb1a84e0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cdb1a84e0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cdb1a84e0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cdb1a84e0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cdb1a84e0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cdb1a84e0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cdb1a84e0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cdb1a84e0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cdb1a84e0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cdb1a84e0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cdb1a84e0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cdb1a84e0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cdb1a84e0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cdb1a84e0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cdb1a84e0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cdb1a84e0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cdb1a84e0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cdb1a84e0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cdb1a84e0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e1d959e7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e1d959e7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cdb1a84e0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cdb1a84e0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cdb1a84e0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cdb1a84e0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new bin called Sequences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cdb1a84e0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cdb1a84e0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bin Stringouts nestled in Sequences. Stringout is basically your raw footage, the entire length of it. You can watch your footage in here.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cdb1a84e0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cdb1a84e0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bin, called Cuts or Edits. This is where you can start placing your work in progress cuts that will become your eventual film.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cdb1a84e0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cdb1a84e0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cdb1a84e0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cdb1a84e0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cdb1a84e0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cdb1a84e0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cdb1a84e0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cdb1a84e0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cdb1a84e0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cdb1a84e0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cdb1a84e0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cdb1a84e0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e1d959e7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e1d959e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cdb1a84e0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cdb1a84e0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cdb1a84e0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cdb1a84e0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cdb1a84e0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cdb1a84e0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cdb1a84e0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cdb1a84e0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cdb1a84e0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cdb1a84e0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cdb1a84e0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cdb1a84e0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cdb1a84e0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cdb1a84e0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cdb1a84e0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cdb1a84e0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cdb1a84e0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cdb1a84e0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cdb1a84e0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cdb1a84e0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e1d959e7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e1d959e7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cdb1a84e0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cdb1a84e0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cdb1a84e0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cdb1a84e0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probably won’t work with this that much in this context. You aren’t too concerned about the length of the project. 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cdb1a84e0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cdb1a84e0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probably won’t work with this that much in this context. You aren’t too concerned about the length of the project. 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cdb1a84e0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cdb1a84e0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probably won’t work with this that much in this context. You aren’t too concerned about the length of the project. 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cdb1a84e0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cdb1a84e0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cdb1a84e0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cdb1a84e0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cdb1a84e0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cdb1a84e0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probably won’t work with this that much in this context. You aren’t too concerned about the length of the project. 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cdb1a84e0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cdb1a84e0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probably won’t work with this that much in this context. You aren’t too concerned about the length of the project. 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cdb1a84e0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cdb1a84e0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probably won’t work with this that much in this context. You aren’t too concerned about the length of the project. 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cdb1a84e0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cdb1a84e0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probably won’t work with this that much in this context. You aren’t too concerned about the length of the project.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cdb1a84e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cdb1a84e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cdb1a84e0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cdb1a84e0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probably won’t work with this that much in this context. You aren’t too concerned about the length of the project. 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cdb1a84e0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cdb1a84e0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probably won’t work with this that much in this context. You aren’t too concerned about the length of the project. 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cdb1a84e0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cdb1a84e0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probably won’t work with this that much in this context. You aren’t too concerned about the length of the project. 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cdb1a84e0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cdb1a84e0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probably won’t work with this that much in this context. You aren’t too concerned about the length of the project. 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cdb1a84e0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cdb1a84e0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probably won’t work with this that much in this context. You aren’t too concerned about the length of the project. 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cdb1a84e0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cdb1a84e0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cdb1a84e0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cdb1a84e0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cdb1a84e0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cdb1a84e0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cdb1a84e0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cdb1a84e0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cdb1a84e0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cdb1a84e0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cdb1a84e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cdb1a84e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cdb1a84e0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cdb1a84e0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cdb1a84e0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cdb1a84e0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cdb1a84e0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cdb1a84e0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cdb1a84e0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cdb1a84e0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cdb1a84e0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cdb1a84e0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cdb1a84e0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cdb1a84e0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cdb1a84e0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cdb1a84e0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cdb1a84e0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cdb1a84e0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cdb1a84e0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cdb1a84e0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cdb1a84e0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cdb1a84e0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arme"/>
              <a:buNone/>
              <a:defRPr sz="5200">
                <a:latin typeface="Carme"/>
                <a:ea typeface="Carme"/>
                <a:cs typeface="Carme"/>
                <a:sym typeface="Carm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rme"/>
              <a:buNone/>
              <a:defRPr sz="2800">
                <a:latin typeface="Carme"/>
                <a:ea typeface="Carme"/>
                <a:cs typeface="Carme"/>
                <a:sym typeface="Car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1">
  <p:cSld name="CAPTION_ONL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11700" y="4230575"/>
            <a:ext cx="85125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311700" y="411025"/>
            <a:ext cx="8520600" cy="40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0" y="462650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rgbClr val="25252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rme"/>
              <a:buNone/>
              <a:defRPr sz="2800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rme"/>
              <a:buNone/>
              <a:defRPr sz="2800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rme"/>
              <a:buNone/>
              <a:defRPr sz="2800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rme"/>
              <a:buNone/>
              <a:defRPr sz="2800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rme"/>
              <a:buNone/>
              <a:defRPr sz="2800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rme"/>
              <a:buNone/>
              <a:defRPr sz="2800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rme"/>
              <a:buNone/>
              <a:defRPr sz="2800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rme"/>
              <a:buNone/>
              <a:defRPr sz="2800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rme"/>
              <a:buNone/>
              <a:defRPr sz="2800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rme"/>
              <a:buChar char="●"/>
              <a:defRPr sz="1800">
                <a:solidFill>
                  <a:schemeClr val="lt2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rme"/>
              <a:buChar char="○"/>
              <a:defRPr>
                <a:solidFill>
                  <a:schemeClr val="lt2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rme"/>
              <a:buChar char="■"/>
              <a:defRPr>
                <a:solidFill>
                  <a:schemeClr val="lt2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rme"/>
              <a:buChar char="●"/>
              <a:defRPr>
                <a:solidFill>
                  <a:schemeClr val="lt2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rme"/>
              <a:buChar char="○"/>
              <a:defRPr>
                <a:solidFill>
                  <a:schemeClr val="lt2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rme"/>
              <a:buChar char="■"/>
              <a:defRPr>
                <a:solidFill>
                  <a:schemeClr val="lt2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rme"/>
              <a:buChar char="●"/>
              <a:defRPr>
                <a:solidFill>
                  <a:schemeClr val="lt2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rme"/>
              <a:buChar char="○"/>
              <a:defRPr>
                <a:solidFill>
                  <a:schemeClr val="lt2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rme"/>
              <a:buChar char="■"/>
              <a:defRPr>
                <a:solidFill>
                  <a:schemeClr val="lt2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Carme"/>
                <a:ea typeface="Carme"/>
                <a:cs typeface="Carme"/>
                <a:sym typeface="Carme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Carme"/>
                <a:ea typeface="Carme"/>
                <a:cs typeface="Carme"/>
                <a:sym typeface="Carme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Carme"/>
                <a:ea typeface="Carme"/>
                <a:cs typeface="Carme"/>
                <a:sym typeface="Carme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Carme"/>
                <a:ea typeface="Carme"/>
                <a:cs typeface="Carme"/>
                <a:sym typeface="Carme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Carme"/>
                <a:ea typeface="Carme"/>
                <a:cs typeface="Carme"/>
                <a:sym typeface="Carme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Carme"/>
                <a:ea typeface="Carme"/>
                <a:cs typeface="Carme"/>
                <a:sym typeface="Carme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Carme"/>
                <a:ea typeface="Carme"/>
                <a:cs typeface="Carme"/>
                <a:sym typeface="Carme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Carme"/>
                <a:ea typeface="Carme"/>
                <a:cs typeface="Carme"/>
                <a:sym typeface="Carme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://www.youtube.com/watch?v=p1KPVTxsEeg" TargetMode="External"/><Relationship Id="rId4" Type="http://schemas.openxmlformats.org/officeDocument/2006/relationships/image" Target="../media/image48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7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6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handbrake.fr/" TargetMode="External"/><Relationship Id="rId4" Type="http://schemas.openxmlformats.org/officeDocument/2006/relationships/image" Target="../media/image7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hyperlink" Target="http://diveinto.html5doctor.com/video.html" TargetMode="Externa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5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6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6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6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6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6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6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64.png"/><Relationship Id="rId4" Type="http://schemas.openxmlformats.org/officeDocument/2006/relationships/image" Target="../media/image69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7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75.png"/><Relationship Id="rId4" Type="http://schemas.openxmlformats.org/officeDocument/2006/relationships/image" Target="../media/image70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75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75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75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7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7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helpx.adobe.com/premiere-pro/tutorials.html" TargetMode="External"/><Relationship Id="rId4" Type="http://schemas.openxmlformats.org/officeDocument/2006/relationships/hyperlink" Target="http://www.premiumbeat.com/blog/15-premiere-pro-tutorials-every-video-editor-watch/" TargetMode="External"/><Relationship Id="rId5" Type="http://schemas.openxmlformats.org/officeDocument/2006/relationships/hyperlink" Target="https://www.lynda.com/Premiere-Pro-training-tutorials/287-0.html" TargetMode="External"/><Relationship Id="rId6" Type="http://schemas.openxmlformats.org/officeDocument/2006/relationships/hyperlink" Target="http://www.mediacollege.com/adobe/premiere/pro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9.png"/><Relationship Id="rId4" Type="http://schemas.openxmlformats.org/officeDocument/2006/relationships/image" Target="../media/image3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7.png"/><Relationship Id="rId4" Type="http://schemas.openxmlformats.org/officeDocument/2006/relationships/image" Target="../media/image4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7.png"/><Relationship Id="rId4" Type="http://schemas.openxmlformats.org/officeDocument/2006/relationships/image" Target="../media/image4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Filmmaking</a:t>
            </a:r>
            <a:endParaRPr/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Telling Stories through Technology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499" y="411025"/>
            <a:ext cx="5713001" cy="40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311700" y="4230575"/>
            <a:ext cx="85125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Broadcasting &amp; Editing system setup in the past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763" y="1315880"/>
            <a:ext cx="6616475" cy="2511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838" y="539147"/>
            <a:ext cx="6504326" cy="4065204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114"/>
          <p:cNvSpPr/>
          <p:nvPr/>
        </p:nvSpPr>
        <p:spPr>
          <a:xfrm>
            <a:off x="1359825" y="928300"/>
            <a:ext cx="2648700" cy="6474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Polishing your video</a:t>
            </a:r>
            <a:endParaRPr sz="1200">
              <a:solidFill>
                <a:schemeClr val="lt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Pacing: Split Edits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Pacing: Split Edits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759" name="Google Shape;759;p116"/>
          <p:cNvSpPr txBox="1"/>
          <p:nvPr>
            <p:ph idx="4294967295" type="body"/>
          </p:nvPr>
        </p:nvSpPr>
        <p:spPr>
          <a:xfrm>
            <a:off x="311700" y="1169500"/>
            <a:ext cx="8520600" cy="3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4265"/>
                </a:solidFill>
              </a:rPr>
              <a:t>J Cut</a:t>
            </a:r>
            <a:r>
              <a:rPr lang="en" sz="2000"/>
              <a:t>: </a:t>
            </a:r>
            <a:r>
              <a:rPr b="1" lang="en" sz="2000">
                <a:solidFill>
                  <a:schemeClr val="dk1"/>
                </a:solidFill>
              </a:rPr>
              <a:t>Audio from a new scene </a:t>
            </a:r>
            <a:r>
              <a:rPr b="1" lang="en" sz="2000">
                <a:solidFill>
                  <a:schemeClr val="accent6"/>
                </a:solidFill>
              </a:rPr>
              <a:t>precedes</a:t>
            </a:r>
            <a:r>
              <a:rPr lang="en" sz="2000"/>
              <a:t> the new scene.</a:t>
            </a:r>
            <a:endParaRPr sz="20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4265"/>
                </a:solidFill>
              </a:rPr>
              <a:t>L Cut</a:t>
            </a:r>
            <a:r>
              <a:rPr lang="en" sz="2000"/>
              <a:t>: </a:t>
            </a:r>
            <a:r>
              <a:rPr b="1" lang="en" sz="2000">
                <a:solidFill>
                  <a:schemeClr val="dk1"/>
                </a:solidFill>
              </a:rPr>
              <a:t>Audio from previous scene </a:t>
            </a:r>
            <a:r>
              <a:rPr b="1" lang="en" sz="2000">
                <a:solidFill>
                  <a:schemeClr val="accent6"/>
                </a:solidFill>
              </a:rPr>
              <a:t>carries over</a:t>
            </a:r>
            <a:r>
              <a:rPr lang="en" sz="2000"/>
              <a:t> into the new scene.</a:t>
            </a:r>
            <a:endParaRPr sz="20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Both of these are extremely effective ways of using audio to </a:t>
            </a:r>
            <a:r>
              <a:rPr b="1" lang="en" sz="2000">
                <a:solidFill>
                  <a:schemeClr val="accent6"/>
                </a:solidFill>
              </a:rPr>
              <a:t>transition viewers into a new scene or moment while remaining connected to the previous event</a:t>
            </a:r>
            <a:r>
              <a:rPr lang="en" sz="2000"/>
              <a:t>.</a:t>
            </a:r>
            <a:endParaRPr sz="20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Pacing: Split Edits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descr="This is a short clip from Ferris Bueller's Day Off explaining the use of a &quot;Split Edit.&quot;" id="765" name="Google Shape;765;p117" title="Split Edit Example - Ferris Bueller's Day Off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695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Pacing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771" name="Google Shape;771;p118"/>
          <p:cNvSpPr txBox="1"/>
          <p:nvPr>
            <p:ph idx="1" type="body"/>
          </p:nvPr>
        </p:nvSpPr>
        <p:spPr>
          <a:xfrm>
            <a:off x="311700" y="1169500"/>
            <a:ext cx="8520600" cy="3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Leave a beat between thoughts or segments for the audience to digest the information they just heard. Avoid making your video one giant run-on sentence.</a:t>
            </a:r>
            <a:endParaRPr sz="2000"/>
          </a:p>
          <a:p>
            <a:pPr indent="-3556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Wait for subject to complete action before cutting to a new shot. Wait until a pause or end in what a subject is saying before cutting from the current shot to a new one.</a:t>
            </a:r>
            <a:endParaRPr sz="2000"/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4265"/>
                </a:solidFill>
              </a:rPr>
              <a:t>Have someone watch your cut and comment on where they think things are moving too fast, slow, etc.</a:t>
            </a:r>
            <a:endParaRPr b="1" sz="2000">
              <a:solidFill>
                <a:srgbClr val="FF4265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Exporting your video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50" y="1910899"/>
            <a:ext cx="6836304" cy="2599726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120"/>
          <p:cNvSpPr txBox="1"/>
          <p:nvPr/>
        </p:nvSpPr>
        <p:spPr>
          <a:xfrm>
            <a:off x="1013500" y="1675500"/>
            <a:ext cx="1118700" cy="48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  <a:latin typeface="Carme"/>
                <a:ea typeface="Carme"/>
                <a:cs typeface="Carme"/>
                <a:sym typeface="Carme"/>
              </a:rPr>
              <a:t>mark in</a:t>
            </a:r>
            <a:endParaRPr b="1"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783" name="Google Shape;783;p120"/>
          <p:cNvSpPr txBox="1"/>
          <p:nvPr/>
        </p:nvSpPr>
        <p:spPr>
          <a:xfrm>
            <a:off x="661800" y="389275"/>
            <a:ext cx="2356800" cy="48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  <a:latin typeface="Carme"/>
                <a:ea typeface="Carme"/>
                <a:cs typeface="Carme"/>
                <a:sym typeface="Carme"/>
              </a:rPr>
              <a:t>Exporting Video</a:t>
            </a:r>
            <a:endParaRPr b="1"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784" name="Google Shape;784;p120"/>
          <p:cNvSpPr txBox="1"/>
          <p:nvPr/>
        </p:nvSpPr>
        <p:spPr>
          <a:xfrm>
            <a:off x="6232475" y="1575125"/>
            <a:ext cx="1339800" cy="48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  <a:latin typeface="Carme"/>
                <a:ea typeface="Carme"/>
                <a:cs typeface="Carme"/>
                <a:sym typeface="Carme"/>
              </a:rPr>
              <a:t>mark out</a:t>
            </a:r>
            <a:endParaRPr b="1"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cxnSp>
        <p:nvCxnSpPr>
          <p:cNvPr id="785" name="Google Shape;785;p120"/>
          <p:cNvCxnSpPr/>
          <p:nvPr/>
        </p:nvCxnSpPr>
        <p:spPr>
          <a:xfrm>
            <a:off x="1978275" y="2264025"/>
            <a:ext cx="824400" cy="1650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6" name="Google Shape;786;p120"/>
          <p:cNvCxnSpPr/>
          <p:nvPr/>
        </p:nvCxnSpPr>
        <p:spPr>
          <a:xfrm flipH="1">
            <a:off x="6176550" y="2218600"/>
            <a:ext cx="550500" cy="144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1"/>
          <p:cNvSpPr txBox="1"/>
          <p:nvPr/>
        </p:nvSpPr>
        <p:spPr>
          <a:xfrm>
            <a:off x="661800" y="389275"/>
            <a:ext cx="2356800" cy="48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  <a:latin typeface="Carme"/>
                <a:ea typeface="Carme"/>
                <a:cs typeface="Carme"/>
                <a:sym typeface="Carme"/>
              </a:rPr>
              <a:t>Exporting Video</a:t>
            </a:r>
            <a:endParaRPr b="1"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pic>
        <p:nvPicPr>
          <p:cNvPr id="792" name="Google Shape;79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475" y="1061400"/>
            <a:ext cx="5991053" cy="37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2"/>
          <p:cNvSpPr txBox="1"/>
          <p:nvPr/>
        </p:nvSpPr>
        <p:spPr>
          <a:xfrm>
            <a:off x="661800" y="389275"/>
            <a:ext cx="2356800" cy="48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  <a:latin typeface="Carme"/>
                <a:ea typeface="Carme"/>
                <a:cs typeface="Carme"/>
                <a:sym typeface="Carme"/>
              </a:rPr>
              <a:t>Exporting Video</a:t>
            </a:r>
            <a:endParaRPr b="1"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pic>
        <p:nvPicPr>
          <p:cNvPr id="798" name="Google Shape;79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475" y="1072369"/>
            <a:ext cx="5991053" cy="3744408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122"/>
          <p:cNvSpPr txBox="1"/>
          <p:nvPr/>
        </p:nvSpPr>
        <p:spPr>
          <a:xfrm>
            <a:off x="6507025" y="1951275"/>
            <a:ext cx="1060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FF"/>
                </a:solidFill>
                <a:latin typeface="Carme"/>
                <a:ea typeface="Carme"/>
                <a:cs typeface="Carme"/>
                <a:sym typeface="Carme"/>
              </a:rPr>
              <a:t>Codec!</a:t>
            </a:r>
            <a:endParaRPr sz="18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077" y="854512"/>
            <a:ext cx="3603850" cy="343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3"/>
          <p:cNvSpPr txBox="1"/>
          <p:nvPr/>
        </p:nvSpPr>
        <p:spPr>
          <a:xfrm>
            <a:off x="661800" y="389275"/>
            <a:ext cx="2356800" cy="48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  <a:latin typeface="Carme"/>
                <a:ea typeface="Carme"/>
                <a:cs typeface="Carme"/>
                <a:sym typeface="Carme"/>
              </a:rPr>
              <a:t>Exporting Video</a:t>
            </a:r>
            <a:endParaRPr b="1"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pic>
        <p:nvPicPr>
          <p:cNvPr id="805" name="Google Shape;80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475" y="1072369"/>
            <a:ext cx="5991053" cy="374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Codecs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811" name="Google Shape;811;p124"/>
          <p:cNvSpPr txBox="1"/>
          <p:nvPr>
            <p:ph idx="1" type="body"/>
          </p:nvPr>
        </p:nvSpPr>
        <p:spPr>
          <a:xfrm>
            <a:off x="311700" y="1169500"/>
            <a:ext cx="8520600" cy="3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Short for “</a:t>
            </a:r>
            <a:r>
              <a:rPr b="1" lang="en" sz="2000">
                <a:solidFill>
                  <a:schemeClr val="dk1"/>
                </a:solidFill>
              </a:rPr>
              <a:t>coder-</a:t>
            </a:r>
            <a:r>
              <a:rPr b="1" lang="en" sz="2000">
                <a:solidFill>
                  <a:srgbClr val="00FFFF"/>
                </a:solidFill>
              </a:rPr>
              <a:t>decoder</a:t>
            </a:r>
            <a:r>
              <a:rPr lang="en" sz="2000"/>
              <a:t>”: </a:t>
            </a:r>
            <a:r>
              <a:rPr lang="en" sz="2000">
                <a:solidFill>
                  <a:schemeClr val="accent6"/>
                </a:solidFill>
              </a:rPr>
              <a:t>encodes</a:t>
            </a:r>
            <a:r>
              <a:rPr lang="en" sz="2000"/>
              <a:t> and </a:t>
            </a:r>
            <a:r>
              <a:rPr lang="en" sz="2000">
                <a:solidFill>
                  <a:schemeClr val="accent6"/>
                </a:solidFill>
              </a:rPr>
              <a:t>decodes</a:t>
            </a:r>
            <a:r>
              <a:rPr lang="en" sz="2000"/>
              <a:t> video signals for playback or transmission.</a:t>
            </a:r>
            <a:endParaRPr sz="2000"/>
          </a:p>
          <a:p>
            <a:pPr indent="-3556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Codecs basically are the </a:t>
            </a:r>
            <a:r>
              <a:rPr b="1" lang="en" sz="2000">
                <a:solidFill>
                  <a:schemeClr val="accent6"/>
                </a:solidFill>
              </a:rPr>
              <a:t>file formats</a:t>
            </a:r>
            <a:r>
              <a:rPr lang="en" sz="2000"/>
              <a:t> that you </a:t>
            </a:r>
            <a:r>
              <a:rPr b="1" lang="en" sz="2000">
                <a:solidFill>
                  <a:schemeClr val="accent6"/>
                </a:solidFill>
              </a:rPr>
              <a:t>compress</a:t>
            </a:r>
            <a:r>
              <a:rPr lang="en" sz="2000"/>
              <a:t> video into for different purposes.</a:t>
            </a:r>
            <a:endParaRPr sz="2000"/>
          </a:p>
          <a:p>
            <a:pPr indent="-3556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For editing, compression should be </a:t>
            </a:r>
            <a:r>
              <a:rPr b="1" lang="en" sz="2000">
                <a:solidFill>
                  <a:schemeClr val="accent6"/>
                </a:solidFill>
              </a:rPr>
              <a:t>as low as possible</a:t>
            </a:r>
            <a:r>
              <a:rPr lang="en" sz="2000"/>
              <a:t> (usually this means a bigger file); </a:t>
            </a:r>
            <a:r>
              <a:rPr b="1" lang="en" sz="2000">
                <a:solidFill>
                  <a:srgbClr val="FF4265"/>
                </a:solidFill>
              </a:rPr>
              <a:t>for posting online, file sizes should be smaller</a:t>
            </a:r>
            <a:r>
              <a:rPr lang="en" sz="2000"/>
              <a:t>.</a:t>
            </a:r>
            <a:endParaRPr sz="2000"/>
          </a:p>
          <a:p>
            <a:pPr indent="-355600" lvl="0" marL="4572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To use HTML5 video, your </a:t>
            </a:r>
            <a:r>
              <a:rPr lang="en" sz="2000">
                <a:solidFill>
                  <a:schemeClr val="dk1"/>
                </a:solidFill>
              </a:rPr>
              <a:t>video codec </a:t>
            </a:r>
            <a:r>
              <a:rPr lang="en" sz="2000"/>
              <a:t>should be set to </a:t>
            </a:r>
            <a:r>
              <a:rPr b="1" lang="en" sz="2000">
                <a:solidFill>
                  <a:schemeClr val="accent6"/>
                </a:solidFill>
              </a:rPr>
              <a:t>H.264 (MP4)</a:t>
            </a:r>
            <a:r>
              <a:rPr lang="en" sz="2000"/>
              <a:t>, with </a:t>
            </a:r>
            <a:r>
              <a:rPr lang="en" sz="2000">
                <a:solidFill>
                  <a:schemeClr val="dk1"/>
                </a:solidFill>
              </a:rPr>
              <a:t>audio</a:t>
            </a:r>
            <a:r>
              <a:rPr lang="en" sz="2000"/>
              <a:t> as </a:t>
            </a:r>
            <a:r>
              <a:rPr b="1" lang="en" sz="2000">
                <a:solidFill>
                  <a:schemeClr val="accent6"/>
                </a:solidFill>
              </a:rPr>
              <a:t>AAC</a:t>
            </a:r>
            <a:r>
              <a:rPr lang="en" sz="2000"/>
              <a:t>.</a:t>
            </a:r>
            <a:endParaRPr sz="2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Transcoder: HandBrake</a:t>
            </a:r>
            <a:endParaRPr/>
          </a:p>
        </p:txBody>
      </p:sp>
      <p:sp>
        <p:nvSpPr>
          <p:cNvPr id="817" name="Google Shape;817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convert any video format(.mov, .avi) to</a:t>
            </a:r>
            <a:r>
              <a:rPr lang="en">
                <a:solidFill>
                  <a:schemeClr val="accent6"/>
                </a:solidFill>
              </a:rPr>
              <a:t> </a:t>
            </a:r>
            <a:r>
              <a:rPr b="1" lang="en">
                <a:solidFill>
                  <a:srgbClr val="FF4265"/>
                </a:solidFill>
              </a:rPr>
              <a:t>H.264(MP4) video format</a:t>
            </a:r>
            <a:endParaRPr/>
          </a:p>
        </p:txBody>
      </p:sp>
      <p:pic>
        <p:nvPicPr>
          <p:cNvPr id="818" name="Google Shape;818;p1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875" y="1673498"/>
            <a:ext cx="5516553" cy="300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More on codecs</a:t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http://diveinto.html5doctor.com/video.html</a:t>
            </a:r>
            <a:endParaRPr sz="30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 sound + video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315"/>
            <a:ext cx="9144000" cy="5042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4000" cy="5042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4000" cy="5042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4" name="Google Shape;844;p130"/>
          <p:cNvCxnSpPr/>
          <p:nvPr/>
        </p:nvCxnSpPr>
        <p:spPr>
          <a:xfrm rot="10800000">
            <a:off x="4812300" y="662375"/>
            <a:ext cx="331200" cy="5706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4000" cy="5042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4000" cy="5042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5" name="Google Shape;855;p132"/>
          <p:cNvCxnSpPr/>
          <p:nvPr/>
        </p:nvCxnSpPr>
        <p:spPr>
          <a:xfrm rot="10800000">
            <a:off x="5833625" y="662375"/>
            <a:ext cx="331200" cy="5706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Editing</a:t>
            </a:r>
            <a:endParaRPr/>
          </a:p>
        </p:txBody>
      </p:sp>
      <p:sp>
        <p:nvSpPr>
          <p:cNvPr id="120" name="Google Shape;120;p25"/>
          <p:cNvSpPr txBox="1"/>
          <p:nvPr>
            <p:ph idx="1" type="body"/>
          </p:nvPr>
        </p:nvSpPr>
        <p:spPr>
          <a:xfrm>
            <a:off x="311700" y="1152475"/>
            <a:ext cx="483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Video editing software</a:t>
            </a:r>
            <a:r>
              <a:rPr lang="en"/>
              <a:t> has increasingly </a:t>
            </a:r>
            <a:r>
              <a:rPr b="1" lang="en">
                <a:solidFill>
                  <a:schemeClr val="accent6"/>
                </a:solidFill>
              </a:rPr>
              <a:t>become common</a:t>
            </a:r>
            <a:r>
              <a:rPr lang="en"/>
              <a:t>, especially </a:t>
            </a:r>
            <a:r>
              <a:rPr b="1" lang="en">
                <a:solidFill>
                  <a:schemeClr val="dk1"/>
                </a:solidFill>
              </a:rPr>
              <a:t>with the advent of Apple’s Final Cut suite</a:t>
            </a:r>
            <a:r>
              <a:rPr lang="en"/>
              <a:t>, and others.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We are going to focus on </a:t>
            </a:r>
            <a:r>
              <a:rPr b="1" lang="en">
                <a:solidFill>
                  <a:srgbClr val="B155FF"/>
                </a:solidFill>
              </a:rPr>
              <a:t>Adobe Premiere</a:t>
            </a:r>
            <a:r>
              <a:rPr lang="en"/>
              <a:t>, which is quickly becoming the </a:t>
            </a:r>
            <a:r>
              <a:rPr b="1" lang="en">
                <a:solidFill>
                  <a:srgbClr val="B155FF"/>
                </a:solidFill>
              </a:rPr>
              <a:t>industry standard video editing software</a:t>
            </a:r>
            <a:r>
              <a:rPr lang="en"/>
              <a:t>.</a:t>
            </a:r>
            <a:endParaRPr/>
          </a:p>
        </p:txBody>
      </p:sp>
      <p:pic>
        <p:nvPicPr>
          <p:cNvPr id="121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452" y="1143437"/>
            <a:ext cx="3603850" cy="343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4000" cy="5042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4000" cy="5042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6" name="Google Shape;866;p134"/>
          <p:cNvCxnSpPr/>
          <p:nvPr/>
        </p:nvCxnSpPr>
        <p:spPr>
          <a:xfrm flipH="1">
            <a:off x="4628125" y="745300"/>
            <a:ext cx="736200" cy="276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4000" cy="5042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900" y="475775"/>
            <a:ext cx="7518525" cy="462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4000" cy="5042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675" y="407925"/>
            <a:ext cx="7823199" cy="481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9" name="Google Shape;879;p136"/>
          <p:cNvCxnSpPr/>
          <p:nvPr/>
        </p:nvCxnSpPr>
        <p:spPr>
          <a:xfrm>
            <a:off x="2797150" y="956950"/>
            <a:ext cx="524400" cy="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0" name="Google Shape;880;p136"/>
          <p:cNvCxnSpPr/>
          <p:nvPr/>
        </p:nvCxnSpPr>
        <p:spPr>
          <a:xfrm flipH="1" rot="10800000">
            <a:off x="4931875" y="2466075"/>
            <a:ext cx="566400" cy="3219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315"/>
            <a:ext cx="9144000" cy="5042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6" name="Google Shape;886;p137"/>
          <p:cNvCxnSpPr/>
          <p:nvPr/>
        </p:nvCxnSpPr>
        <p:spPr>
          <a:xfrm>
            <a:off x="2889175" y="809725"/>
            <a:ext cx="524400" cy="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315"/>
            <a:ext cx="9144000" cy="5042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2" name="Google Shape;892;p138"/>
          <p:cNvCxnSpPr/>
          <p:nvPr/>
        </p:nvCxnSpPr>
        <p:spPr>
          <a:xfrm>
            <a:off x="2806375" y="1371025"/>
            <a:ext cx="524400" cy="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3" name="Google Shape;893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350" y="1213275"/>
            <a:ext cx="1638000" cy="6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315"/>
            <a:ext cx="9144000" cy="5042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9" name="Google Shape;899;p139"/>
          <p:cNvCxnSpPr/>
          <p:nvPr/>
        </p:nvCxnSpPr>
        <p:spPr>
          <a:xfrm>
            <a:off x="3340050" y="1996725"/>
            <a:ext cx="524400" cy="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315"/>
            <a:ext cx="9144000" cy="5042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5" name="Google Shape;905;p140"/>
          <p:cNvCxnSpPr/>
          <p:nvPr/>
        </p:nvCxnSpPr>
        <p:spPr>
          <a:xfrm>
            <a:off x="3349250" y="2456775"/>
            <a:ext cx="524400" cy="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315"/>
            <a:ext cx="9144000" cy="5042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1" name="Google Shape;911;p141"/>
          <p:cNvCxnSpPr/>
          <p:nvPr/>
        </p:nvCxnSpPr>
        <p:spPr>
          <a:xfrm>
            <a:off x="3349250" y="2916850"/>
            <a:ext cx="524400" cy="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315"/>
            <a:ext cx="9144000" cy="5042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7" name="Google Shape;917;p142"/>
          <p:cNvCxnSpPr/>
          <p:nvPr/>
        </p:nvCxnSpPr>
        <p:spPr>
          <a:xfrm flipH="1">
            <a:off x="6173825" y="3652900"/>
            <a:ext cx="579900" cy="90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Editing Process</a:t>
            </a:r>
            <a:endParaRPr/>
          </a:p>
        </p:txBody>
      </p:sp>
      <p:sp>
        <p:nvSpPr>
          <p:cNvPr id="127" name="Google Shape;12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Watch down your footage. Use the notes that you took in the field as  guide.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clips you want to use and add them to the timeline. Sort them by type or scene.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Place, edit and organize the clips according to your desired sequence. Use your storyboards as guide.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Watch what you have so far.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Repeat the process of editing and viewing your edits.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97" y="0"/>
            <a:ext cx="82784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4265"/>
                </a:solidFill>
              </a:rPr>
              <a:t>You </a:t>
            </a:r>
            <a:r>
              <a:rPr lang="en" sz="3000" u="sng">
                <a:solidFill>
                  <a:schemeClr val="accent6"/>
                </a:solidFill>
              </a:rPr>
              <a:t>cannot</a:t>
            </a:r>
            <a:r>
              <a:rPr lang="en" sz="3000">
                <a:solidFill>
                  <a:srgbClr val="FF4265"/>
                </a:solidFill>
              </a:rPr>
              <a:t> edit without watching down your footage/cut </a:t>
            </a:r>
            <a:r>
              <a:rPr lang="en" sz="3000">
                <a:solidFill>
                  <a:schemeClr val="accent6"/>
                </a:solidFill>
              </a:rPr>
              <a:t>over and over again!</a:t>
            </a:r>
            <a:endParaRPr sz="30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Tips: Source File Management  </a:t>
            </a:r>
            <a:r>
              <a:rPr lang="en">
                <a:solidFill>
                  <a:srgbClr val="FF4265"/>
                </a:solidFill>
              </a:rPr>
              <a:t>IMPORTANT!!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" name="Google Shape;13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Make sure you are working with </a:t>
            </a:r>
            <a:r>
              <a:rPr b="1" lang="en">
                <a:solidFill>
                  <a:schemeClr val="accent6"/>
                </a:solidFill>
              </a:rPr>
              <a:t>the footage in the same location (folder)</a:t>
            </a:r>
            <a:r>
              <a:rPr lang="en"/>
              <a:t>, whether stored </a:t>
            </a:r>
            <a:r>
              <a:rPr lang="en" strike="sngStrike"/>
              <a:t>locally</a:t>
            </a:r>
            <a:r>
              <a:rPr lang="en"/>
              <a:t> or </a:t>
            </a:r>
            <a:r>
              <a:rPr b="1" lang="en">
                <a:solidFill>
                  <a:schemeClr val="accent6"/>
                </a:solidFill>
              </a:rPr>
              <a:t>on external hard drive</a:t>
            </a:r>
            <a:r>
              <a:rPr lang="en"/>
              <a:t>. Premiere finds clips by location references on your computer (similar to Audacity). So, </a:t>
            </a:r>
            <a:r>
              <a:rPr b="1" lang="en">
                <a:solidFill>
                  <a:schemeClr val="dk1"/>
                </a:solidFill>
              </a:rPr>
              <a:t>if your footage is moved from original location, it will become unavailable to edit.</a:t>
            </a:r>
            <a:r>
              <a:rPr lang="en"/>
              <a:t> (You can, however, relink your footage to a new location, but with a lot of headache...)</a:t>
            </a:r>
            <a:endParaRPr/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sure you know </a:t>
            </a:r>
            <a:r>
              <a:rPr b="1" lang="en">
                <a:solidFill>
                  <a:schemeClr val="accent6"/>
                </a:solidFill>
              </a:rPr>
              <a:t>where your project files are being saved</a:t>
            </a:r>
            <a:r>
              <a:rPr lang="en"/>
              <a:t>.</a:t>
            </a:r>
            <a:endParaRPr/>
          </a:p>
          <a:p>
            <a:pPr indent="-342900" lvl="0" marL="457200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b="1" lang="en">
                <a:solidFill>
                  <a:schemeClr val="accent6"/>
                </a:solidFill>
              </a:rPr>
              <a:t>Constantly save your work</a:t>
            </a:r>
            <a:r>
              <a:rPr lang="en"/>
              <a:t>. Save every time you make a change.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4265"/>
                </a:solidFill>
              </a:rPr>
              <a:t>KEEP ALL YOUR FOOTAGE</a:t>
            </a:r>
            <a:endParaRPr sz="3000">
              <a:solidFill>
                <a:srgbClr val="FF4265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4265"/>
                </a:solidFill>
              </a:rPr>
              <a:t>ON AN EXTERNAL HARD DRIVE,</a:t>
            </a:r>
            <a:br>
              <a:rPr lang="en" sz="3000">
                <a:solidFill>
                  <a:srgbClr val="FF4265"/>
                </a:solidFill>
              </a:rPr>
            </a:br>
            <a:r>
              <a:rPr lang="en" sz="3000">
                <a:solidFill>
                  <a:srgbClr val="FF4265"/>
                </a:solidFill>
              </a:rPr>
              <a:t>AND DO NOT MOVE IT ONCE IT’S THERE.</a:t>
            </a:r>
            <a:endParaRPr sz="3000">
              <a:solidFill>
                <a:srgbClr val="FF4265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4265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And make another back-up!</a:t>
            </a:r>
            <a:endParaRPr sz="3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Tips: For effective editing</a:t>
            </a:r>
            <a:endParaRPr/>
          </a:p>
        </p:txBody>
      </p:sp>
      <p:sp>
        <p:nvSpPr>
          <p:cNvPr id="149" name="Google Shape;14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Take breaks often!</a:t>
            </a:r>
            <a:r>
              <a:rPr lang="en"/>
              <a:t>  It will give you a </a:t>
            </a:r>
            <a:r>
              <a:rPr b="1" lang="en">
                <a:solidFill>
                  <a:schemeClr val="accent6"/>
                </a:solidFill>
              </a:rPr>
              <a:t>new perspective</a:t>
            </a:r>
            <a:r>
              <a:rPr lang="en"/>
              <a:t> to solving your problems.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</a:t>
            </a:r>
            <a:r>
              <a:rPr b="1" lang="en">
                <a:solidFill>
                  <a:schemeClr val="accent6"/>
                </a:solidFill>
              </a:rPr>
              <a:t>friends who are not in your group</a:t>
            </a:r>
            <a:r>
              <a:rPr lang="en"/>
              <a:t> or class watch your edits and </a:t>
            </a:r>
            <a:r>
              <a:rPr b="1" lang="en">
                <a:solidFill>
                  <a:schemeClr val="accent6"/>
                </a:solidFill>
              </a:rPr>
              <a:t>ask for feedback often</a:t>
            </a:r>
            <a:r>
              <a:rPr lang="en"/>
              <a:t>: where things are </a:t>
            </a:r>
            <a:r>
              <a:rPr b="1" lang="en">
                <a:solidFill>
                  <a:schemeClr val="dk1"/>
                </a:solidFill>
              </a:rPr>
              <a:t>too fast</a:t>
            </a:r>
            <a:r>
              <a:rPr lang="en"/>
              <a:t>, </a:t>
            </a:r>
            <a:r>
              <a:rPr b="1" lang="en">
                <a:solidFill>
                  <a:schemeClr val="dk1"/>
                </a:solidFill>
              </a:rPr>
              <a:t>too slow</a:t>
            </a:r>
            <a:r>
              <a:rPr lang="en"/>
              <a:t>, or </a:t>
            </a:r>
            <a:r>
              <a:rPr b="1" lang="en">
                <a:solidFill>
                  <a:schemeClr val="dk1"/>
                </a:solidFill>
              </a:rPr>
              <a:t>need more explanation</a:t>
            </a:r>
            <a:r>
              <a:rPr lang="en"/>
              <a:t>.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Work together</a:t>
            </a:r>
            <a:r>
              <a:rPr lang="en"/>
              <a:t>. </a:t>
            </a:r>
            <a:r>
              <a:rPr b="1" lang="en">
                <a:solidFill>
                  <a:schemeClr val="accent6"/>
                </a:solidFill>
              </a:rPr>
              <a:t>Multiple sets of eyes</a:t>
            </a:r>
            <a:r>
              <a:rPr lang="en"/>
              <a:t> are better than one.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55" name="Google Shape;15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Download media onto </a:t>
            </a:r>
            <a:r>
              <a:rPr b="1" lang="en" sz="2000">
                <a:solidFill>
                  <a:schemeClr val="accent6"/>
                </a:solidFill>
              </a:rPr>
              <a:t>external hard drive</a:t>
            </a:r>
            <a:endParaRPr b="1" sz="2000">
              <a:solidFill>
                <a:schemeClr val="accent6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Folder Organization</a:t>
            </a:r>
            <a:endParaRPr sz="20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B155FF"/>
                </a:solidFill>
              </a:rPr>
              <a:t>Premiere</a:t>
            </a:r>
            <a:r>
              <a:rPr lang="en" sz="2000"/>
              <a:t> (</a:t>
            </a:r>
            <a:r>
              <a:rPr lang="en"/>
              <a:t>or other tool)</a:t>
            </a:r>
            <a:endParaRPr sz="2000"/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Folder organization</a:t>
            </a:r>
            <a:endParaRPr sz="2000"/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Watch everything</a:t>
            </a:r>
            <a:endParaRPr sz="2000"/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Selects</a:t>
            </a:r>
            <a:endParaRPr sz="2000"/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Cuts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61" name="Google Shape;16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3"/>
              </a:rPr>
              <a:t>Premiere tutorials</a:t>
            </a:r>
            <a:r>
              <a:rPr lang="en"/>
              <a:t> on the Adobe site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Premium Beat: </a:t>
            </a:r>
            <a:r>
              <a:rPr lang="en" u="sng">
                <a:solidFill>
                  <a:schemeClr val="accent5"/>
                </a:solidFill>
                <a:hlinkClick r:id="rId4"/>
              </a:rPr>
              <a:t>15 Premiere Tutorials Every Editor Should Watch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Lynda.com </a:t>
            </a:r>
            <a:r>
              <a:rPr lang="en" u="sng">
                <a:solidFill>
                  <a:schemeClr val="accent5"/>
                </a:solidFill>
                <a:hlinkClick r:id="rId5"/>
              </a:rPr>
              <a:t>Premiere Tutorials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Media College </a:t>
            </a:r>
            <a:r>
              <a:rPr lang="en" u="sng">
                <a:solidFill>
                  <a:schemeClr val="accent5"/>
                </a:solidFill>
                <a:hlinkClick r:id="rId6"/>
              </a:rPr>
              <a:t>Premiere Pro Tutorials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Presentations</a:t>
            </a:r>
            <a:endParaRPr/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Luna, Kevin, Daniel, Ashley</a:t>
            </a:r>
            <a:endParaRPr/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Charlotte, Alan, April</a:t>
            </a:r>
            <a:endParaRPr/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Jason, Lilly, Tenny, Olivia</a:t>
            </a:r>
            <a:endParaRPr/>
          </a:p>
          <a:p>
            <a:pPr indent="-342900" lvl="0" marL="457200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Helio, Joyce, Coco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75" y="305363"/>
            <a:ext cx="8058250" cy="453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226" y="222413"/>
            <a:ext cx="4254824" cy="45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4"/>
          <p:cNvSpPr txBox="1"/>
          <p:nvPr>
            <p:ph type="title"/>
          </p:nvPr>
        </p:nvSpPr>
        <p:spPr>
          <a:xfrm>
            <a:off x="320425" y="733875"/>
            <a:ext cx="3351000" cy="5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Location</a:t>
            </a:r>
            <a:endParaRPr/>
          </a:p>
        </p:txBody>
      </p:sp>
      <p:cxnSp>
        <p:nvCxnSpPr>
          <p:cNvPr id="173" name="Google Shape;173;p34"/>
          <p:cNvCxnSpPr/>
          <p:nvPr/>
        </p:nvCxnSpPr>
        <p:spPr>
          <a:xfrm flipH="1" rot="10800000">
            <a:off x="3772525" y="975425"/>
            <a:ext cx="984600" cy="18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264" y="0"/>
            <a:ext cx="484747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Premiere Workspace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9"/>
          <p:cNvSpPr/>
          <p:nvPr/>
        </p:nvSpPr>
        <p:spPr>
          <a:xfrm>
            <a:off x="2659150" y="285250"/>
            <a:ext cx="5833500" cy="2134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9"/>
          <p:cNvSpPr txBox="1"/>
          <p:nvPr>
            <p:ph idx="4294967295" type="body"/>
          </p:nvPr>
        </p:nvSpPr>
        <p:spPr>
          <a:xfrm>
            <a:off x="984525" y="844450"/>
            <a:ext cx="14997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The Viewer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0"/>
          <p:cNvSpPr/>
          <p:nvPr/>
        </p:nvSpPr>
        <p:spPr>
          <a:xfrm>
            <a:off x="2659150" y="285250"/>
            <a:ext cx="5833500" cy="2134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0"/>
          <p:cNvSpPr txBox="1"/>
          <p:nvPr>
            <p:ph idx="4294967295" type="body"/>
          </p:nvPr>
        </p:nvSpPr>
        <p:spPr>
          <a:xfrm>
            <a:off x="984525" y="844450"/>
            <a:ext cx="14997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The Viewer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208" name="Google Shape;208;p40"/>
          <p:cNvCxnSpPr/>
          <p:nvPr/>
        </p:nvCxnSpPr>
        <p:spPr>
          <a:xfrm rot="10800000">
            <a:off x="2880675" y="2263575"/>
            <a:ext cx="15000" cy="5244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40"/>
          <p:cNvSpPr txBox="1"/>
          <p:nvPr>
            <p:ph idx="4294967295" type="body"/>
          </p:nvPr>
        </p:nvSpPr>
        <p:spPr>
          <a:xfrm>
            <a:off x="2484225" y="2892300"/>
            <a:ext cx="14997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Timestamp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210" name="Google Shape;210;p40"/>
          <p:cNvCxnSpPr/>
          <p:nvPr/>
        </p:nvCxnSpPr>
        <p:spPr>
          <a:xfrm>
            <a:off x="4168175" y="3045625"/>
            <a:ext cx="855900" cy="369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1"/>
          <p:cNvSpPr/>
          <p:nvPr/>
        </p:nvSpPr>
        <p:spPr>
          <a:xfrm>
            <a:off x="2659150" y="285250"/>
            <a:ext cx="5833500" cy="2134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1"/>
          <p:cNvSpPr txBox="1"/>
          <p:nvPr>
            <p:ph idx="4294967295" type="body"/>
          </p:nvPr>
        </p:nvSpPr>
        <p:spPr>
          <a:xfrm>
            <a:off x="984525" y="844450"/>
            <a:ext cx="14997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The Viewer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218" name="Google Shape;218;p41"/>
          <p:cNvCxnSpPr/>
          <p:nvPr/>
        </p:nvCxnSpPr>
        <p:spPr>
          <a:xfrm rot="10800000">
            <a:off x="8281800" y="2309550"/>
            <a:ext cx="15000" cy="5244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41"/>
          <p:cNvSpPr txBox="1"/>
          <p:nvPr>
            <p:ph idx="4294967295" type="body"/>
          </p:nvPr>
        </p:nvSpPr>
        <p:spPr>
          <a:xfrm>
            <a:off x="7539450" y="2935575"/>
            <a:ext cx="14997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Total time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2"/>
          <p:cNvSpPr/>
          <p:nvPr/>
        </p:nvSpPr>
        <p:spPr>
          <a:xfrm>
            <a:off x="2659150" y="285250"/>
            <a:ext cx="5833500" cy="2134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2"/>
          <p:cNvSpPr txBox="1"/>
          <p:nvPr>
            <p:ph idx="4294967295" type="body"/>
          </p:nvPr>
        </p:nvSpPr>
        <p:spPr>
          <a:xfrm>
            <a:off x="1352575" y="1571350"/>
            <a:ext cx="1187100" cy="4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Preview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227" name="Google Shape;227;p42"/>
          <p:cNvCxnSpPr/>
          <p:nvPr/>
        </p:nvCxnSpPr>
        <p:spPr>
          <a:xfrm rot="10800000">
            <a:off x="3359125" y="2263550"/>
            <a:ext cx="15000" cy="5244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Prepping for Production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3"/>
          <p:cNvSpPr/>
          <p:nvPr/>
        </p:nvSpPr>
        <p:spPr>
          <a:xfrm>
            <a:off x="2659150" y="285250"/>
            <a:ext cx="5833500" cy="2134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775" y="2070271"/>
            <a:ext cx="693700" cy="13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3"/>
          <p:cNvSpPr txBox="1"/>
          <p:nvPr>
            <p:ph idx="4294967295" type="body"/>
          </p:nvPr>
        </p:nvSpPr>
        <p:spPr>
          <a:xfrm>
            <a:off x="1352575" y="1571350"/>
            <a:ext cx="1187100" cy="4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Preview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4"/>
          <p:cNvSpPr/>
          <p:nvPr/>
        </p:nvSpPr>
        <p:spPr>
          <a:xfrm>
            <a:off x="4701850" y="2465925"/>
            <a:ext cx="165600" cy="2484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4"/>
          <p:cNvSpPr txBox="1"/>
          <p:nvPr>
            <p:ph idx="4294967295" type="body"/>
          </p:nvPr>
        </p:nvSpPr>
        <p:spPr>
          <a:xfrm>
            <a:off x="3367650" y="1608150"/>
            <a:ext cx="1187100" cy="4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mark in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43" name="Google Shape;243;p44"/>
          <p:cNvSpPr txBox="1"/>
          <p:nvPr>
            <p:ph idx="4294967295" type="body"/>
          </p:nvPr>
        </p:nvSpPr>
        <p:spPr>
          <a:xfrm>
            <a:off x="5516675" y="1654150"/>
            <a:ext cx="1329000" cy="4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mark out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44" name="Google Shape;244;p44"/>
          <p:cNvSpPr/>
          <p:nvPr/>
        </p:nvSpPr>
        <p:spPr>
          <a:xfrm>
            <a:off x="4918651" y="2465924"/>
            <a:ext cx="165600" cy="2484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5" name="Google Shape;245;p44"/>
          <p:cNvCxnSpPr>
            <a:endCxn id="241" idx="1"/>
          </p:cNvCxnSpPr>
          <p:nvPr/>
        </p:nvCxnSpPr>
        <p:spPr>
          <a:xfrm>
            <a:off x="4020850" y="2217525"/>
            <a:ext cx="681000" cy="3726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44"/>
          <p:cNvCxnSpPr>
            <a:endCxn id="244" idx="3"/>
          </p:cNvCxnSpPr>
          <p:nvPr/>
        </p:nvCxnSpPr>
        <p:spPr>
          <a:xfrm flipH="1">
            <a:off x="5084251" y="2134724"/>
            <a:ext cx="749400" cy="4554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5"/>
          <p:cNvSpPr/>
          <p:nvPr/>
        </p:nvSpPr>
        <p:spPr>
          <a:xfrm>
            <a:off x="3928925" y="3809325"/>
            <a:ext cx="331200" cy="294300"/>
          </a:xfrm>
          <a:prstGeom prst="ellipse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5"/>
          <p:cNvSpPr txBox="1"/>
          <p:nvPr>
            <p:ph idx="4294967295" type="body"/>
          </p:nvPr>
        </p:nvSpPr>
        <p:spPr>
          <a:xfrm>
            <a:off x="5189525" y="3742825"/>
            <a:ext cx="25581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Adjust window size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254" name="Google Shape;254;p45"/>
          <p:cNvCxnSpPr>
            <a:stCxn id="253" idx="1"/>
            <a:endCxn id="252" idx="6"/>
          </p:cNvCxnSpPr>
          <p:nvPr/>
        </p:nvCxnSpPr>
        <p:spPr>
          <a:xfrm rot="10800000">
            <a:off x="4260125" y="3956575"/>
            <a:ext cx="929400" cy="20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6"/>
          <p:cNvSpPr txBox="1"/>
          <p:nvPr>
            <p:ph idx="4294967295" type="body"/>
          </p:nvPr>
        </p:nvSpPr>
        <p:spPr>
          <a:xfrm>
            <a:off x="340475" y="761625"/>
            <a:ext cx="25581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Change workspace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261" name="Google Shape;261;p46"/>
          <p:cNvCxnSpPr>
            <a:stCxn id="260" idx="3"/>
          </p:cNvCxnSpPr>
          <p:nvPr/>
        </p:nvCxnSpPr>
        <p:spPr>
          <a:xfrm flipH="1" rot="10800000">
            <a:off x="2898575" y="321975"/>
            <a:ext cx="459900" cy="674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47"/>
          <p:cNvCxnSpPr/>
          <p:nvPr/>
        </p:nvCxnSpPr>
        <p:spPr>
          <a:xfrm rot="10800000">
            <a:off x="4564500" y="331325"/>
            <a:ext cx="15000" cy="5244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47"/>
          <p:cNvSpPr txBox="1"/>
          <p:nvPr>
            <p:ph idx="4294967295" type="body"/>
          </p:nvPr>
        </p:nvSpPr>
        <p:spPr>
          <a:xfrm>
            <a:off x="266875" y="4396125"/>
            <a:ext cx="25581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Audio Workspace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48"/>
          <p:cNvCxnSpPr/>
          <p:nvPr/>
        </p:nvCxnSpPr>
        <p:spPr>
          <a:xfrm flipH="1" rot="10800000">
            <a:off x="3606900" y="312900"/>
            <a:ext cx="113700" cy="496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48"/>
          <p:cNvSpPr txBox="1"/>
          <p:nvPr>
            <p:ph idx="4294967295" type="body"/>
          </p:nvPr>
        </p:nvSpPr>
        <p:spPr>
          <a:xfrm>
            <a:off x="266875" y="4396125"/>
            <a:ext cx="25581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Color Workspace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49"/>
          <p:cNvCxnSpPr/>
          <p:nvPr/>
        </p:nvCxnSpPr>
        <p:spPr>
          <a:xfrm flipH="1" rot="10800000">
            <a:off x="4812275" y="294500"/>
            <a:ext cx="113700" cy="496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49"/>
          <p:cNvSpPr txBox="1"/>
          <p:nvPr>
            <p:ph idx="4294967295" type="body"/>
          </p:nvPr>
        </p:nvSpPr>
        <p:spPr>
          <a:xfrm>
            <a:off x="266875" y="4396125"/>
            <a:ext cx="25581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Titles Workspace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32" y="0"/>
            <a:ext cx="824813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0"/>
          <p:cNvSpPr/>
          <p:nvPr/>
        </p:nvSpPr>
        <p:spPr>
          <a:xfrm>
            <a:off x="441650" y="2456725"/>
            <a:ext cx="2613300" cy="26223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0"/>
          <p:cNvSpPr txBox="1"/>
          <p:nvPr>
            <p:ph idx="4294967295" type="body"/>
          </p:nvPr>
        </p:nvSpPr>
        <p:spPr>
          <a:xfrm>
            <a:off x="303675" y="1847375"/>
            <a:ext cx="745200" cy="44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Bins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32" y="0"/>
            <a:ext cx="824813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1"/>
          <p:cNvSpPr/>
          <p:nvPr/>
        </p:nvSpPr>
        <p:spPr>
          <a:xfrm>
            <a:off x="441650" y="2456725"/>
            <a:ext cx="2613300" cy="26223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1"/>
          <p:cNvSpPr txBox="1"/>
          <p:nvPr>
            <p:ph idx="4294967295" type="body"/>
          </p:nvPr>
        </p:nvSpPr>
        <p:spPr>
          <a:xfrm>
            <a:off x="303675" y="1847375"/>
            <a:ext cx="745200" cy="44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Bins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297" name="Google Shape;297;p51"/>
          <p:cNvCxnSpPr/>
          <p:nvPr/>
        </p:nvCxnSpPr>
        <p:spPr>
          <a:xfrm rot="10800000">
            <a:off x="2042800" y="4370600"/>
            <a:ext cx="1610100" cy="276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51"/>
          <p:cNvSpPr txBox="1"/>
          <p:nvPr>
            <p:ph idx="4294967295" type="body"/>
          </p:nvPr>
        </p:nvSpPr>
        <p:spPr>
          <a:xfrm>
            <a:off x="3842150" y="4162550"/>
            <a:ext cx="2764200" cy="44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Put footage in here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Shot List</a:t>
            </a:r>
            <a:endParaRPr/>
          </a:p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the same way as a storyboard, but is more technical.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Shot list is a full log of all the shots you want to include in your film; essentially it is a checklist filled with minute details that will give your film a sense of direction and efficiency.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Shot lists help you consider shooting footage based on location and setup; not necessarily in the order of the story.</a:t>
            </a:r>
            <a:endParaRPr/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1389588"/>
            <a:ext cx="6024301" cy="255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3"/>
          <p:cNvSpPr/>
          <p:nvPr/>
        </p:nvSpPr>
        <p:spPr>
          <a:xfrm>
            <a:off x="579675" y="2401525"/>
            <a:ext cx="2539500" cy="26685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4"/>
          <p:cNvSpPr/>
          <p:nvPr/>
        </p:nvSpPr>
        <p:spPr>
          <a:xfrm>
            <a:off x="579675" y="2401525"/>
            <a:ext cx="2539500" cy="26685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4"/>
          <p:cNvSpPr txBox="1"/>
          <p:nvPr>
            <p:ph idx="4294967295" type="body"/>
          </p:nvPr>
        </p:nvSpPr>
        <p:spPr>
          <a:xfrm>
            <a:off x="1278975" y="3625775"/>
            <a:ext cx="11409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New Bin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317" name="Google Shape;317;p54"/>
          <p:cNvCxnSpPr/>
          <p:nvPr/>
        </p:nvCxnSpPr>
        <p:spPr>
          <a:xfrm>
            <a:off x="2291100" y="4204975"/>
            <a:ext cx="340500" cy="552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5"/>
          <p:cNvSpPr/>
          <p:nvPr/>
        </p:nvSpPr>
        <p:spPr>
          <a:xfrm>
            <a:off x="579675" y="2401525"/>
            <a:ext cx="2539500" cy="26685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4" name="Google Shape;324;p55"/>
          <p:cNvCxnSpPr/>
          <p:nvPr/>
        </p:nvCxnSpPr>
        <p:spPr>
          <a:xfrm>
            <a:off x="156400" y="3018000"/>
            <a:ext cx="496800" cy="9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6"/>
          <p:cNvSpPr/>
          <p:nvPr/>
        </p:nvSpPr>
        <p:spPr>
          <a:xfrm>
            <a:off x="579675" y="2401525"/>
            <a:ext cx="2539500" cy="26685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" name="Google Shape;331;p56"/>
          <p:cNvCxnSpPr/>
          <p:nvPr/>
        </p:nvCxnSpPr>
        <p:spPr>
          <a:xfrm>
            <a:off x="156400" y="3018000"/>
            <a:ext cx="496800" cy="9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826" y="981425"/>
            <a:ext cx="6291551" cy="390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826" y="981425"/>
            <a:ext cx="6291551" cy="3909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58"/>
          <p:cNvCxnSpPr/>
          <p:nvPr/>
        </p:nvCxnSpPr>
        <p:spPr>
          <a:xfrm flipH="1" rot="10800000">
            <a:off x="4766250" y="1803275"/>
            <a:ext cx="110400" cy="8835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826" y="981425"/>
            <a:ext cx="6291551" cy="3909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59"/>
          <p:cNvCxnSpPr/>
          <p:nvPr/>
        </p:nvCxnSpPr>
        <p:spPr>
          <a:xfrm>
            <a:off x="156400" y="3018000"/>
            <a:ext cx="496800" cy="9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59"/>
          <p:cNvCxnSpPr/>
          <p:nvPr/>
        </p:nvCxnSpPr>
        <p:spPr>
          <a:xfrm flipH="1" rot="10800000">
            <a:off x="4766250" y="1803275"/>
            <a:ext cx="110400" cy="8835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" name="Google Shape;353;p59"/>
          <p:cNvSpPr txBox="1"/>
          <p:nvPr>
            <p:ph idx="4294967295" type="body"/>
          </p:nvPr>
        </p:nvSpPr>
        <p:spPr>
          <a:xfrm>
            <a:off x="3662100" y="2613625"/>
            <a:ext cx="2005800" cy="40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Drag into Video Footage Bin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60"/>
          <p:cNvCxnSpPr/>
          <p:nvPr/>
        </p:nvCxnSpPr>
        <p:spPr>
          <a:xfrm>
            <a:off x="156400" y="3174421"/>
            <a:ext cx="496800" cy="9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9" name="Google Shape;3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61"/>
          <p:cNvCxnSpPr/>
          <p:nvPr/>
        </p:nvCxnSpPr>
        <p:spPr>
          <a:xfrm>
            <a:off x="128800" y="3809321"/>
            <a:ext cx="496800" cy="9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5" name="Google Shape;36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1"/>
          <p:cNvSpPr txBox="1"/>
          <p:nvPr>
            <p:ph idx="4294967295" type="body"/>
          </p:nvPr>
        </p:nvSpPr>
        <p:spPr>
          <a:xfrm>
            <a:off x="460050" y="4104250"/>
            <a:ext cx="2015100" cy="52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Make a copy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Google Shape;371;p62"/>
          <p:cNvCxnSpPr/>
          <p:nvPr/>
        </p:nvCxnSpPr>
        <p:spPr>
          <a:xfrm>
            <a:off x="128800" y="3809321"/>
            <a:ext cx="496800" cy="9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2" name="Google Shape;3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2"/>
          <p:cNvSpPr txBox="1"/>
          <p:nvPr>
            <p:ph idx="4294967295" type="body"/>
          </p:nvPr>
        </p:nvSpPr>
        <p:spPr>
          <a:xfrm>
            <a:off x="460050" y="4104250"/>
            <a:ext cx="2015100" cy="52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Ctl + c, Ctl + v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Scene? Shot?</a:t>
            </a:r>
            <a:endParaRPr/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scene is a unit of story that takes place at a specific location and time.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one of these changes, you have a new scene.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scene consists of multiple shots.</a:t>
            </a:r>
            <a:endParaRPr/>
          </a:p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shot is a single continuous angle of view that probably only shows one part of the action at the scene.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Multiple shots make up a scene.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3"/>
          <p:cNvSpPr txBox="1"/>
          <p:nvPr>
            <p:ph idx="4294967295" type="body"/>
          </p:nvPr>
        </p:nvSpPr>
        <p:spPr>
          <a:xfrm>
            <a:off x="1821900" y="3641650"/>
            <a:ext cx="14997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New Bin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380" name="Google Shape;380;p63"/>
          <p:cNvCxnSpPr/>
          <p:nvPr/>
        </p:nvCxnSpPr>
        <p:spPr>
          <a:xfrm>
            <a:off x="2502750" y="4278575"/>
            <a:ext cx="138000" cy="4602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64"/>
          <p:cNvCxnSpPr/>
          <p:nvPr/>
        </p:nvCxnSpPr>
        <p:spPr>
          <a:xfrm>
            <a:off x="128800" y="3045617"/>
            <a:ext cx="496800" cy="9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6" name="Google Shape;38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64"/>
          <p:cNvCxnSpPr/>
          <p:nvPr/>
        </p:nvCxnSpPr>
        <p:spPr>
          <a:xfrm>
            <a:off x="2502750" y="4278575"/>
            <a:ext cx="138000" cy="4602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64"/>
          <p:cNvSpPr txBox="1"/>
          <p:nvPr>
            <p:ph idx="4294967295" type="body"/>
          </p:nvPr>
        </p:nvSpPr>
        <p:spPr>
          <a:xfrm>
            <a:off x="1821900" y="3641650"/>
            <a:ext cx="14997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New Bin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389" name="Google Shape;389;p64"/>
          <p:cNvSpPr txBox="1"/>
          <p:nvPr>
            <p:ph idx="4294967295" type="body"/>
          </p:nvPr>
        </p:nvSpPr>
        <p:spPr>
          <a:xfrm>
            <a:off x="446900" y="2266625"/>
            <a:ext cx="14997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Sequences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4" name="Google Shape;394;p65"/>
          <p:cNvCxnSpPr/>
          <p:nvPr/>
        </p:nvCxnSpPr>
        <p:spPr>
          <a:xfrm>
            <a:off x="128800" y="3165234"/>
            <a:ext cx="496800" cy="9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5" name="Google Shape;39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65"/>
          <p:cNvCxnSpPr/>
          <p:nvPr/>
        </p:nvCxnSpPr>
        <p:spPr>
          <a:xfrm>
            <a:off x="2502750" y="4278575"/>
            <a:ext cx="138000" cy="4602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p65"/>
          <p:cNvSpPr txBox="1"/>
          <p:nvPr>
            <p:ph idx="4294967295" type="body"/>
          </p:nvPr>
        </p:nvSpPr>
        <p:spPr>
          <a:xfrm>
            <a:off x="1821900" y="3641650"/>
            <a:ext cx="14997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New Bin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398" name="Google Shape;398;p65"/>
          <p:cNvSpPr txBox="1"/>
          <p:nvPr>
            <p:ph idx="4294967295" type="body"/>
          </p:nvPr>
        </p:nvSpPr>
        <p:spPr>
          <a:xfrm>
            <a:off x="446900" y="2266625"/>
            <a:ext cx="14997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Stringouts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66"/>
          <p:cNvCxnSpPr/>
          <p:nvPr/>
        </p:nvCxnSpPr>
        <p:spPr>
          <a:xfrm>
            <a:off x="128800" y="3165234"/>
            <a:ext cx="496800" cy="9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4" name="Google Shape;40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66"/>
          <p:cNvCxnSpPr/>
          <p:nvPr/>
        </p:nvCxnSpPr>
        <p:spPr>
          <a:xfrm>
            <a:off x="2502750" y="4278575"/>
            <a:ext cx="138000" cy="4602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66"/>
          <p:cNvSpPr txBox="1"/>
          <p:nvPr>
            <p:ph idx="4294967295" type="body"/>
          </p:nvPr>
        </p:nvSpPr>
        <p:spPr>
          <a:xfrm>
            <a:off x="1821900" y="3641650"/>
            <a:ext cx="14997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New Bin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407" name="Google Shape;407;p66"/>
          <p:cNvSpPr txBox="1"/>
          <p:nvPr>
            <p:ph idx="4294967295" type="body"/>
          </p:nvPr>
        </p:nvSpPr>
        <p:spPr>
          <a:xfrm>
            <a:off x="446900" y="2266625"/>
            <a:ext cx="14997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Cuts/Edits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67"/>
          <p:cNvCxnSpPr/>
          <p:nvPr/>
        </p:nvCxnSpPr>
        <p:spPr>
          <a:xfrm>
            <a:off x="128800" y="3542485"/>
            <a:ext cx="496800" cy="9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3" name="Google Shape;41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7"/>
          <p:cNvSpPr txBox="1"/>
          <p:nvPr>
            <p:ph idx="4294967295" type="body"/>
          </p:nvPr>
        </p:nvSpPr>
        <p:spPr>
          <a:xfrm>
            <a:off x="1601000" y="3812450"/>
            <a:ext cx="33954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Move into Stringouts folder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68"/>
          <p:cNvCxnSpPr/>
          <p:nvPr/>
        </p:nvCxnSpPr>
        <p:spPr>
          <a:xfrm>
            <a:off x="128800" y="3542485"/>
            <a:ext cx="496800" cy="9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68"/>
          <p:cNvSpPr txBox="1"/>
          <p:nvPr>
            <p:ph idx="4294967295" type="body"/>
          </p:nvPr>
        </p:nvSpPr>
        <p:spPr>
          <a:xfrm>
            <a:off x="1601000" y="3812450"/>
            <a:ext cx="22818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Rename sequence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69"/>
          <p:cNvCxnSpPr/>
          <p:nvPr/>
        </p:nvCxnSpPr>
        <p:spPr>
          <a:xfrm>
            <a:off x="138000" y="3027210"/>
            <a:ext cx="496800" cy="9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69"/>
          <p:cNvSpPr txBox="1"/>
          <p:nvPr>
            <p:ph idx="4294967295" type="body"/>
          </p:nvPr>
        </p:nvSpPr>
        <p:spPr>
          <a:xfrm>
            <a:off x="3496450" y="3312675"/>
            <a:ext cx="31470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Make a copy of sequence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Google Shape;434;p70"/>
          <p:cNvCxnSpPr/>
          <p:nvPr/>
        </p:nvCxnSpPr>
        <p:spPr>
          <a:xfrm>
            <a:off x="147201" y="3422864"/>
            <a:ext cx="496800" cy="9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70"/>
          <p:cNvSpPr txBox="1"/>
          <p:nvPr>
            <p:ph idx="4294967295" type="body"/>
          </p:nvPr>
        </p:nvSpPr>
        <p:spPr>
          <a:xfrm>
            <a:off x="3496450" y="3312675"/>
            <a:ext cx="31929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Move into Selects folder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71"/>
          <p:cNvCxnSpPr/>
          <p:nvPr/>
        </p:nvCxnSpPr>
        <p:spPr>
          <a:xfrm>
            <a:off x="147201" y="3422864"/>
            <a:ext cx="496800" cy="9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71"/>
          <p:cNvSpPr txBox="1"/>
          <p:nvPr>
            <p:ph idx="4294967295" type="body"/>
          </p:nvPr>
        </p:nvSpPr>
        <p:spPr>
          <a:xfrm>
            <a:off x="147200" y="2392550"/>
            <a:ext cx="28893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Make selections in here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72"/>
          <p:cNvCxnSpPr/>
          <p:nvPr/>
        </p:nvCxnSpPr>
        <p:spPr>
          <a:xfrm flipH="1">
            <a:off x="5925725" y="2631550"/>
            <a:ext cx="910800" cy="4602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72"/>
          <p:cNvSpPr txBox="1"/>
          <p:nvPr>
            <p:ph idx="4294967295" type="body"/>
          </p:nvPr>
        </p:nvSpPr>
        <p:spPr>
          <a:xfrm>
            <a:off x="1490600" y="791550"/>
            <a:ext cx="16104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The Timeline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450" name="Google Shape;450;p72"/>
          <p:cNvSpPr txBox="1"/>
          <p:nvPr>
            <p:ph idx="4294967295" type="body"/>
          </p:nvPr>
        </p:nvSpPr>
        <p:spPr>
          <a:xfrm>
            <a:off x="6036025" y="1670850"/>
            <a:ext cx="2204400" cy="82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Drag and drop clips in here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400" y="291838"/>
            <a:ext cx="6517200" cy="45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" name="Google Shape;456;p73"/>
          <p:cNvCxnSpPr/>
          <p:nvPr/>
        </p:nvCxnSpPr>
        <p:spPr>
          <a:xfrm flipH="1">
            <a:off x="4177300" y="2383125"/>
            <a:ext cx="2521200" cy="15459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7" name="Google Shape;457;p73"/>
          <p:cNvSpPr txBox="1"/>
          <p:nvPr>
            <p:ph idx="4294967295" type="body"/>
          </p:nvPr>
        </p:nvSpPr>
        <p:spPr>
          <a:xfrm>
            <a:off x="1490600" y="791550"/>
            <a:ext cx="19323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Stacking Clips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458" name="Google Shape;458;p73"/>
          <p:cNvSpPr txBox="1"/>
          <p:nvPr>
            <p:ph idx="4294967295" type="body"/>
          </p:nvPr>
        </p:nvSpPr>
        <p:spPr>
          <a:xfrm>
            <a:off x="5723175" y="1424425"/>
            <a:ext cx="3110100" cy="80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Extra tracks are created automatically.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4" name="Google Shape;464;p74"/>
          <p:cNvCxnSpPr/>
          <p:nvPr/>
        </p:nvCxnSpPr>
        <p:spPr>
          <a:xfrm flipH="1">
            <a:off x="6523525" y="2051875"/>
            <a:ext cx="349800" cy="12420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5" name="Google Shape;465;p74"/>
          <p:cNvSpPr txBox="1"/>
          <p:nvPr>
            <p:ph idx="4294967295" type="body"/>
          </p:nvPr>
        </p:nvSpPr>
        <p:spPr>
          <a:xfrm>
            <a:off x="1490600" y="791550"/>
            <a:ext cx="19323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Stacking Clips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466" name="Google Shape;466;p74"/>
          <p:cNvSpPr txBox="1"/>
          <p:nvPr>
            <p:ph idx="4294967295" type="body"/>
          </p:nvPr>
        </p:nvSpPr>
        <p:spPr>
          <a:xfrm>
            <a:off x="5723175" y="478475"/>
            <a:ext cx="3110100" cy="142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Only top clips are visible.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All audio plays at once. Mute/unmute channels.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467" name="Google Shape;467;p74"/>
          <p:cNvCxnSpPr/>
          <p:nvPr/>
        </p:nvCxnSpPr>
        <p:spPr>
          <a:xfrm flipH="1">
            <a:off x="4011800" y="2042675"/>
            <a:ext cx="2677500" cy="19416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8" name="Google Shape;468;p74"/>
          <p:cNvSpPr/>
          <p:nvPr/>
        </p:nvSpPr>
        <p:spPr>
          <a:xfrm>
            <a:off x="3818525" y="3965744"/>
            <a:ext cx="156300" cy="156600"/>
          </a:xfrm>
          <a:prstGeom prst="ellipse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5"/>
          <p:cNvSpPr txBox="1"/>
          <p:nvPr>
            <p:ph idx="4294967295" type="body"/>
          </p:nvPr>
        </p:nvSpPr>
        <p:spPr>
          <a:xfrm>
            <a:off x="984525" y="644350"/>
            <a:ext cx="27327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Enable &amp; Disable Clips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475" name="Google Shape;475;p75"/>
          <p:cNvSpPr txBox="1"/>
          <p:nvPr>
            <p:ph idx="4294967295" type="body"/>
          </p:nvPr>
        </p:nvSpPr>
        <p:spPr>
          <a:xfrm>
            <a:off x="368050" y="1785050"/>
            <a:ext cx="2622300" cy="142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To disable entire clip (including audio).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Right click on track</a:t>
            </a:r>
            <a:endParaRPr b="1" sz="2000">
              <a:solidFill>
                <a:srgbClr val="4C4C4C"/>
              </a:solidFill>
            </a:endParaRPr>
          </a:p>
        </p:txBody>
      </p:sp>
      <p:pic>
        <p:nvPicPr>
          <p:cNvPr id="476" name="Google Shape;47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1786" y="952325"/>
            <a:ext cx="18270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76"/>
          <p:cNvSpPr txBox="1"/>
          <p:nvPr>
            <p:ph idx="4294967295" type="body"/>
          </p:nvPr>
        </p:nvSpPr>
        <p:spPr>
          <a:xfrm>
            <a:off x="5419525" y="920125"/>
            <a:ext cx="2732700" cy="80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Both audio &amp; video disabled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483" name="Google Shape;483;p76"/>
          <p:cNvCxnSpPr/>
          <p:nvPr/>
        </p:nvCxnSpPr>
        <p:spPr>
          <a:xfrm flipH="1">
            <a:off x="5152775" y="1766650"/>
            <a:ext cx="1361700" cy="14355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4" name="Google Shape;484;p76"/>
          <p:cNvCxnSpPr/>
          <p:nvPr/>
        </p:nvCxnSpPr>
        <p:spPr>
          <a:xfrm flipH="1">
            <a:off x="5235575" y="1775850"/>
            <a:ext cx="1278900" cy="23277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77"/>
          <p:cNvCxnSpPr/>
          <p:nvPr/>
        </p:nvCxnSpPr>
        <p:spPr>
          <a:xfrm>
            <a:off x="3606925" y="2318725"/>
            <a:ext cx="239400" cy="9477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p78"/>
          <p:cNvCxnSpPr/>
          <p:nvPr/>
        </p:nvCxnSpPr>
        <p:spPr>
          <a:xfrm>
            <a:off x="3606925" y="2318725"/>
            <a:ext cx="239400" cy="9477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9"/>
          <p:cNvSpPr/>
          <p:nvPr/>
        </p:nvSpPr>
        <p:spPr>
          <a:xfrm>
            <a:off x="3073225" y="2456725"/>
            <a:ext cx="211500" cy="15735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79"/>
          <p:cNvSpPr txBox="1"/>
          <p:nvPr>
            <p:ph idx="4294967295" type="body"/>
          </p:nvPr>
        </p:nvSpPr>
        <p:spPr>
          <a:xfrm>
            <a:off x="2419925" y="1711700"/>
            <a:ext cx="12237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Tool Bar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0"/>
          <p:cNvSpPr txBox="1"/>
          <p:nvPr>
            <p:ph idx="4294967295" type="body"/>
          </p:nvPr>
        </p:nvSpPr>
        <p:spPr>
          <a:xfrm>
            <a:off x="322075" y="3059600"/>
            <a:ext cx="14538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Razor Tool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510" name="Google Shape;510;p80"/>
          <p:cNvCxnSpPr/>
          <p:nvPr/>
        </p:nvCxnSpPr>
        <p:spPr>
          <a:xfrm>
            <a:off x="1996700" y="3294050"/>
            <a:ext cx="1039800" cy="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80"/>
          <p:cNvSpPr txBox="1"/>
          <p:nvPr>
            <p:ph idx="4294967295" type="body"/>
          </p:nvPr>
        </p:nvSpPr>
        <p:spPr>
          <a:xfrm>
            <a:off x="879350" y="3791675"/>
            <a:ext cx="2092800" cy="51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For cutting clips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81"/>
          <p:cNvSpPr txBox="1"/>
          <p:nvPr>
            <p:ph idx="4294967295" type="body"/>
          </p:nvPr>
        </p:nvSpPr>
        <p:spPr>
          <a:xfrm>
            <a:off x="377275" y="1771425"/>
            <a:ext cx="38922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Track select forward / backward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518" name="Google Shape;518;p81"/>
          <p:cNvCxnSpPr>
            <a:endCxn id="519" idx="1"/>
          </p:cNvCxnSpPr>
          <p:nvPr/>
        </p:nvCxnSpPr>
        <p:spPr>
          <a:xfrm>
            <a:off x="2116325" y="2383000"/>
            <a:ext cx="975300" cy="4050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9" name="Google Shape;519;p81"/>
          <p:cNvSpPr/>
          <p:nvPr/>
        </p:nvSpPr>
        <p:spPr>
          <a:xfrm>
            <a:off x="3091625" y="2659150"/>
            <a:ext cx="183900" cy="257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82"/>
          <p:cNvSpPr txBox="1"/>
          <p:nvPr>
            <p:ph idx="4294967295" type="body"/>
          </p:nvPr>
        </p:nvSpPr>
        <p:spPr>
          <a:xfrm>
            <a:off x="410100" y="3160800"/>
            <a:ext cx="11961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Slip Edit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526" name="Google Shape;526;p82"/>
          <p:cNvCxnSpPr/>
          <p:nvPr/>
        </p:nvCxnSpPr>
        <p:spPr>
          <a:xfrm>
            <a:off x="2015100" y="3395250"/>
            <a:ext cx="1039800" cy="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7" name="Google Shape;527;p82"/>
          <p:cNvSpPr txBox="1"/>
          <p:nvPr>
            <p:ph idx="4294967295" type="body"/>
          </p:nvPr>
        </p:nvSpPr>
        <p:spPr>
          <a:xfrm>
            <a:off x="410100" y="3773275"/>
            <a:ext cx="4411500" cy="120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Changes time but not length of clip.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Good for minute changes at beginning and ends of clips.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83"/>
          <p:cNvSpPr txBox="1"/>
          <p:nvPr>
            <p:ph idx="4294967295" type="body"/>
          </p:nvPr>
        </p:nvSpPr>
        <p:spPr>
          <a:xfrm>
            <a:off x="322075" y="3197619"/>
            <a:ext cx="14538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Slide Edit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534" name="Google Shape;534;p83"/>
          <p:cNvCxnSpPr/>
          <p:nvPr/>
        </p:nvCxnSpPr>
        <p:spPr>
          <a:xfrm>
            <a:off x="1996700" y="3514880"/>
            <a:ext cx="1039800" cy="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83"/>
          <p:cNvSpPr txBox="1"/>
          <p:nvPr>
            <p:ph idx="4294967295" type="body"/>
          </p:nvPr>
        </p:nvSpPr>
        <p:spPr>
          <a:xfrm>
            <a:off x="322075" y="3791669"/>
            <a:ext cx="4710900" cy="81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Moves clip left and right on timeline.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Other clips adjust time to compensate.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84"/>
          <p:cNvSpPr txBox="1"/>
          <p:nvPr>
            <p:ph idx="4294967295" type="body"/>
          </p:nvPr>
        </p:nvSpPr>
        <p:spPr>
          <a:xfrm>
            <a:off x="322075" y="1108925"/>
            <a:ext cx="34320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Unlink/Link Audio &amp; Video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542" name="Google Shape;542;p84"/>
          <p:cNvSpPr txBox="1"/>
          <p:nvPr>
            <p:ph idx="4294967295" type="body"/>
          </p:nvPr>
        </p:nvSpPr>
        <p:spPr>
          <a:xfrm>
            <a:off x="322075" y="1785800"/>
            <a:ext cx="2944500" cy="1131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If you want to edit the video and audio separately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543" name="Google Shape;54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636" y="1421400"/>
            <a:ext cx="18270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85"/>
          <p:cNvSpPr txBox="1"/>
          <p:nvPr>
            <p:ph idx="4294967295" type="body"/>
          </p:nvPr>
        </p:nvSpPr>
        <p:spPr>
          <a:xfrm>
            <a:off x="266850" y="2038275"/>
            <a:ext cx="29445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Snapping the Playhead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550" name="Google Shape;550;p85"/>
          <p:cNvSpPr txBox="1"/>
          <p:nvPr>
            <p:ph idx="4294967295" type="body"/>
          </p:nvPr>
        </p:nvSpPr>
        <p:spPr>
          <a:xfrm>
            <a:off x="266850" y="2714775"/>
            <a:ext cx="2944500" cy="137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Magnet icon is blue (on) to snap playhead to the ends of clips. Click to turn off.</a:t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551" name="Google Shape;551;p85"/>
          <p:cNvCxnSpPr/>
          <p:nvPr/>
        </p:nvCxnSpPr>
        <p:spPr>
          <a:xfrm>
            <a:off x="3567500" y="1972275"/>
            <a:ext cx="0" cy="8187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29" y="0"/>
            <a:ext cx="78617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86"/>
          <p:cNvSpPr txBox="1"/>
          <p:nvPr>
            <p:ph idx="4294967295" type="body"/>
          </p:nvPr>
        </p:nvSpPr>
        <p:spPr>
          <a:xfrm>
            <a:off x="266850" y="1357400"/>
            <a:ext cx="29445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Effect - Transitions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558" name="Google Shape;558;p86"/>
          <p:cNvCxnSpPr/>
          <p:nvPr/>
        </p:nvCxnSpPr>
        <p:spPr>
          <a:xfrm flipH="1">
            <a:off x="3091750" y="1877050"/>
            <a:ext cx="938400" cy="6072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7"/>
          <p:cNvSpPr txBox="1"/>
          <p:nvPr>
            <p:ph idx="4294967295" type="body"/>
          </p:nvPr>
        </p:nvSpPr>
        <p:spPr>
          <a:xfrm>
            <a:off x="5235550" y="1040500"/>
            <a:ext cx="2944500" cy="187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Select Video Transitions &gt; Dissolve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Select a transition. Drag onto clip.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C4C4C"/>
              </a:solidFill>
            </a:endParaRPr>
          </a:p>
        </p:txBody>
      </p:sp>
      <p:pic>
        <p:nvPicPr>
          <p:cNvPr id="564" name="Google Shape;56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13" y="390525"/>
            <a:ext cx="4276725" cy="436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Google Shape;565;p87"/>
          <p:cNvCxnSpPr/>
          <p:nvPr/>
        </p:nvCxnSpPr>
        <p:spPr>
          <a:xfrm>
            <a:off x="395675" y="2843200"/>
            <a:ext cx="570600" cy="90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29" y="0"/>
            <a:ext cx="78617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88"/>
          <p:cNvSpPr txBox="1"/>
          <p:nvPr>
            <p:ph idx="4294967295" type="body"/>
          </p:nvPr>
        </p:nvSpPr>
        <p:spPr>
          <a:xfrm>
            <a:off x="745325" y="3370175"/>
            <a:ext cx="2585400" cy="11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Double click on transition to change duration.</a:t>
            </a:r>
            <a:endParaRPr b="1" sz="2000">
              <a:solidFill>
                <a:srgbClr val="4C4C4C"/>
              </a:solidFill>
            </a:endParaRPr>
          </a:p>
        </p:txBody>
      </p:sp>
      <p:pic>
        <p:nvPicPr>
          <p:cNvPr id="572" name="Google Shape;57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200" y="1773325"/>
            <a:ext cx="2925050" cy="15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8"/>
          <p:cNvSpPr/>
          <p:nvPr/>
        </p:nvSpPr>
        <p:spPr>
          <a:xfrm>
            <a:off x="4591425" y="3211225"/>
            <a:ext cx="2042700" cy="2670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4" name="Google Shape;574;p88"/>
          <p:cNvCxnSpPr/>
          <p:nvPr/>
        </p:nvCxnSpPr>
        <p:spPr>
          <a:xfrm>
            <a:off x="2686800" y="2373925"/>
            <a:ext cx="717600" cy="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89"/>
          <p:cNvSpPr txBox="1"/>
          <p:nvPr>
            <p:ph idx="4294967295" type="body"/>
          </p:nvPr>
        </p:nvSpPr>
        <p:spPr>
          <a:xfrm>
            <a:off x="450875" y="2337300"/>
            <a:ext cx="22728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Speed &amp; Duration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581" name="Google Shape;581;p89"/>
          <p:cNvSpPr txBox="1"/>
          <p:nvPr>
            <p:ph idx="4294967295" type="body"/>
          </p:nvPr>
        </p:nvSpPr>
        <p:spPr>
          <a:xfrm>
            <a:off x="450875" y="3020525"/>
            <a:ext cx="2585400" cy="11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Right click on clip.</a:t>
            </a:r>
            <a:endParaRPr b="1" sz="2000">
              <a:solidFill>
                <a:srgbClr val="4C4C4C"/>
              </a:solidFill>
            </a:endParaRPr>
          </a:p>
        </p:txBody>
      </p:sp>
      <p:pic>
        <p:nvPicPr>
          <p:cNvPr id="582" name="Google Shape;58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286" y="906325"/>
            <a:ext cx="1827077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3" name="Google Shape;583;p89"/>
          <p:cNvCxnSpPr/>
          <p:nvPr/>
        </p:nvCxnSpPr>
        <p:spPr>
          <a:xfrm>
            <a:off x="4441675" y="3524075"/>
            <a:ext cx="717600" cy="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32" y="0"/>
            <a:ext cx="8039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90"/>
          <p:cNvSpPr txBox="1"/>
          <p:nvPr>
            <p:ph idx="4294967295" type="body"/>
          </p:nvPr>
        </p:nvSpPr>
        <p:spPr>
          <a:xfrm>
            <a:off x="450875" y="2337300"/>
            <a:ext cx="22728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Speed &amp; Duration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590" name="Google Shape;590;p90"/>
          <p:cNvSpPr txBox="1"/>
          <p:nvPr>
            <p:ph idx="4294967295" type="body"/>
          </p:nvPr>
        </p:nvSpPr>
        <p:spPr>
          <a:xfrm>
            <a:off x="450875" y="3020525"/>
            <a:ext cx="2585400" cy="85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Speed up or slow down the clip.</a:t>
            </a:r>
            <a:endParaRPr b="1" sz="2000">
              <a:solidFill>
                <a:srgbClr val="4C4C4C"/>
              </a:solidFill>
            </a:endParaRPr>
          </a:p>
        </p:txBody>
      </p:sp>
      <p:pic>
        <p:nvPicPr>
          <p:cNvPr id="591" name="Google Shape;59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100" y="1333647"/>
            <a:ext cx="2916100" cy="28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29" y="0"/>
            <a:ext cx="78617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91"/>
          <p:cNvSpPr txBox="1"/>
          <p:nvPr>
            <p:ph idx="4294967295" type="body"/>
          </p:nvPr>
        </p:nvSpPr>
        <p:spPr>
          <a:xfrm>
            <a:off x="450875" y="1039925"/>
            <a:ext cx="1665300" cy="4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Adding Text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598" name="Google Shape;598;p91"/>
          <p:cNvSpPr txBox="1"/>
          <p:nvPr>
            <p:ph idx="4294967295" type="body"/>
          </p:nvPr>
        </p:nvSpPr>
        <p:spPr>
          <a:xfrm>
            <a:off x="3533300" y="3314975"/>
            <a:ext cx="2659200" cy="76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Create a new Bin for your text</a:t>
            </a:r>
            <a:endParaRPr b="1" sz="2000">
              <a:solidFill>
                <a:srgbClr val="4C4C4C"/>
              </a:solidFill>
            </a:endParaRPr>
          </a:p>
        </p:txBody>
      </p:sp>
      <p:cxnSp>
        <p:nvCxnSpPr>
          <p:cNvPr id="599" name="Google Shape;599;p91"/>
          <p:cNvCxnSpPr/>
          <p:nvPr/>
        </p:nvCxnSpPr>
        <p:spPr>
          <a:xfrm>
            <a:off x="43475" y="3386050"/>
            <a:ext cx="717600" cy="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Post-Production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29" y="0"/>
            <a:ext cx="786174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0712" y="1031224"/>
            <a:ext cx="4062526" cy="30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29" y="0"/>
            <a:ext cx="786174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6" name="Google Shape;616;p94"/>
          <p:cNvCxnSpPr/>
          <p:nvPr/>
        </p:nvCxnSpPr>
        <p:spPr>
          <a:xfrm>
            <a:off x="76200" y="3524075"/>
            <a:ext cx="717600" cy="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29" y="0"/>
            <a:ext cx="786174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p95"/>
          <p:cNvCxnSpPr/>
          <p:nvPr/>
        </p:nvCxnSpPr>
        <p:spPr>
          <a:xfrm>
            <a:off x="3204625" y="1545800"/>
            <a:ext cx="717600" cy="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3" name="Google Shape;623;p95"/>
          <p:cNvSpPr txBox="1"/>
          <p:nvPr>
            <p:ph idx="4294967295" type="body"/>
          </p:nvPr>
        </p:nvSpPr>
        <p:spPr>
          <a:xfrm>
            <a:off x="1104175" y="1311350"/>
            <a:ext cx="1665300" cy="109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Add text in this workspace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29" y="0"/>
            <a:ext cx="78617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96"/>
          <p:cNvSpPr txBox="1"/>
          <p:nvPr>
            <p:ph idx="4294967295" type="body"/>
          </p:nvPr>
        </p:nvSpPr>
        <p:spPr>
          <a:xfrm>
            <a:off x="294475" y="2378700"/>
            <a:ext cx="1278900" cy="4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Drag this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630" name="Google Shape;630;p96"/>
          <p:cNvCxnSpPr/>
          <p:nvPr/>
        </p:nvCxnSpPr>
        <p:spPr>
          <a:xfrm>
            <a:off x="726900" y="2953600"/>
            <a:ext cx="414000" cy="5706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29" y="0"/>
            <a:ext cx="786174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Google Shape;636;p97"/>
          <p:cNvCxnSpPr/>
          <p:nvPr/>
        </p:nvCxnSpPr>
        <p:spPr>
          <a:xfrm>
            <a:off x="4968675" y="3008825"/>
            <a:ext cx="193200" cy="3036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7" name="Google Shape;637;p97"/>
          <p:cNvSpPr txBox="1"/>
          <p:nvPr>
            <p:ph idx="4294967295" type="body"/>
          </p:nvPr>
        </p:nvSpPr>
        <p:spPr>
          <a:xfrm>
            <a:off x="294475" y="2378700"/>
            <a:ext cx="1278900" cy="4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Drag this</a:t>
            </a:r>
            <a:endParaRPr b="1" sz="2000">
              <a:solidFill>
                <a:srgbClr val="4C4C4C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638" name="Google Shape;638;p97"/>
          <p:cNvCxnSpPr/>
          <p:nvPr/>
        </p:nvCxnSpPr>
        <p:spPr>
          <a:xfrm>
            <a:off x="726900" y="2953600"/>
            <a:ext cx="414000" cy="5706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9" name="Google Shape;639;p97"/>
          <p:cNvSpPr txBox="1"/>
          <p:nvPr>
            <p:ph idx="4294967295" type="body"/>
          </p:nvPr>
        </p:nvSpPr>
        <p:spPr>
          <a:xfrm>
            <a:off x="3906550" y="2479900"/>
            <a:ext cx="1623300" cy="4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</a:rPr>
              <a:t>into timeline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Polishing your video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Polishing your video</a:t>
            </a:r>
            <a:endParaRPr sz="1200">
              <a:solidFill>
                <a:schemeClr val="lt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Correction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754" y="734662"/>
            <a:ext cx="4808476" cy="36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062" y="599913"/>
            <a:ext cx="6309875" cy="3943676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01"/>
          <p:cNvSpPr txBox="1"/>
          <p:nvPr/>
        </p:nvSpPr>
        <p:spPr>
          <a:xfrm>
            <a:off x="992700" y="983250"/>
            <a:ext cx="2356800" cy="140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  <a:latin typeface="Carme"/>
                <a:ea typeface="Carme"/>
                <a:cs typeface="Carme"/>
                <a:sym typeface="Carme"/>
              </a:rPr>
              <a:t>drag and drop the selected effect directly onto the clip</a:t>
            </a:r>
            <a:endParaRPr b="1"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050" y="599916"/>
            <a:ext cx="6309875" cy="3943672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102"/>
          <p:cNvSpPr/>
          <p:nvPr/>
        </p:nvSpPr>
        <p:spPr>
          <a:xfrm>
            <a:off x="1420300" y="1477224"/>
            <a:ext cx="1229400" cy="1437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102"/>
          <p:cNvSpPr txBox="1"/>
          <p:nvPr/>
        </p:nvSpPr>
        <p:spPr>
          <a:xfrm>
            <a:off x="400050" y="3221375"/>
            <a:ext cx="2356800" cy="140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  <a:latin typeface="Carme"/>
                <a:ea typeface="Carme"/>
                <a:cs typeface="Carme"/>
                <a:sym typeface="Carme"/>
              </a:rPr>
              <a:t>Adjust the numbers to change the color tone</a:t>
            </a:r>
            <a:endParaRPr b="1"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Video Editing:</a:t>
            </a:r>
            <a:br>
              <a:rPr lang="en" sz="2400"/>
            </a:br>
            <a:r>
              <a:rPr lang="en" sz="2400">
                <a:solidFill>
                  <a:schemeClr val="lt2"/>
                </a:solidFill>
              </a:rPr>
              <a:t>The process of manipulating video images.</a:t>
            </a:r>
            <a:endParaRPr sz="2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Polishing your video</a:t>
            </a:r>
            <a:endParaRPr sz="1200">
              <a:solidFill>
                <a:schemeClr val="lt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Editing in Premiere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775" y="1329051"/>
            <a:ext cx="6616451" cy="24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104"/>
          <p:cNvSpPr txBox="1"/>
          <p:nvPr/>
        </p:nvSpPr>
        <p:spPr>
          <a:xfrm>
            <a:off x="5816300" y="1049025"/>
            <a:ext cx="2356800" cy="140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  <a:latin typeface="Carme"/>
                <a:ea typeface="Carme"/>
                <a:cs typeface="Carme"/>
                <a:sym typeface="Carme"/>
              </a:rPr>
              <a:t>Adjust the line in audio track to raise or lower the volume</a:t>
            </a:r>
            <a:endParaRPr b="1"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679" name="Google Shape;679;p104"/>
          <p:cNvSpPr txBox="1"/>
          <p:nvPr/>
        </p:nvSpPr>
        <p:spPr>
          <a:xfrm>
            <a:off x="5816300" y="490300"/>
            <a:ext cx="2356800" cy="48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  <a:latin typeface="Carme"/>
                <a:ea typeface="Carme"/>
                <a:cs typeface="Carme"/>
                <a:sym typeface="Carme"/>
              </a:rPr>
              <a:t>Method 1</a:t>
            </a:r>
            <a:endParaRPr b="1"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cxnSp>
        <p:nvCxnSpPr>
          <p:cNvPr id="680" name="Google Shape;680;p104"/>
          <p:cNvCxnSpPr/>
          <p:nvPr/>
        </p:nvCxnSpPr>
        <p:spPr>
          <a:xfrm flipH="1">
            <a:off x="4113639" y="2031332"/>
            <a:ext cx="1161600" cy="914100"/>
          </a:xfrm>
          <a:prstGeom prst="straightConnector1">
            <a:avLst/>
          </a:prstGeom>
          <a:noFill/>
          <a:ln cap="flat" cmpd="sng" w="7620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23" y="0"/>
            <a:ext cx="809635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886" y="720875"/>
            <a:ext cx="18270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5"/>
          <p:cNvSpPr txBox="1"/>
          <p:nvPr/>
        </p:nvSpPr>
        <p:spPr>
          <a:xfrm>
            <a:off x="312350" y="1126950"/>
            <a:ext cx="2356800" cy="140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  <a:latin typeface="Carme"/>
                <a:ea typeface="Carme"/>
                <a:cs typeface="Carme"/>
                <a:sym typeface="Carme"/>
              </a:rPr>
              <a:t>Audio Gain (right click on track) to raise and lower volume</a:t>
            </a:r>
            <a:endParaRPr b="1"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688" name="Google Shape;688;p105"/>
          <p:cNvSpPr txBox="1"/>
          <p:nvPr/>
        </p:nvSpPr>
        <p:spPr>
          <a:xfrm>
            <a:off x="312350" y="568225"/>
            <a:ext cx="2356800" cy="48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  <a:latin typeface="Carme"/>
                <a:ea typeface="Carme"/>
                <a:cs typeface="Carme"/>
                <a:sym typeface="Carme"/>
              </a:rPr>
              <a:t>Method 2</a:t>
            </a:r>
            <a:endParaRPr b="1"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23" y="0"/>
            <a:ext cx="80963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106"/>
          <p:cNvSpPr txBox="1"/>
          <p:nvPr/>
        </p:nvSpPr>
        <p:spPr>
          <a:xfrm>
            <a:off x="312350" y="1126950"/>
            <a:ext cx="2356800" cy="140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  <a:latin typeface="Carme"/>
                <a:ea typeface="Carme"/>
                <a:cs typeface="Carme"/>
                <a:sym typeface="Carme"/>
              </a:rPr>
              <a:t>Audio Gain (right click on track) to raise and lower volume</a:t>
            </a:r>
            <a:endParaRPr b="1"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695" name="Google Shape;695;p106"/>
          <p:cNvSpPr txBox="1"/>
          <p:nvPr/>
        </p:nvSpPr>
        <p:spPr>
          <a:xfrm>
            <a:off x="312350" y="568225"/>
            <a:ext cx="2356800" cy="48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  <a:latin typeface="Carme"/>
                <a:ea typeface="Carme"/>
                <a:cs typeface="Carme"/>
                <a:sym typeface="Carme"/>
              </a:rPr>
              <a:t>Method 2</a:t>
            </a:r>
            <a:endParaRPr b="1"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pic>
        <p:nvPicPr>
          <p:cNvPr id="696" name="Google Shape;696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3775" y="1472275"/>
            <a:ext cx="41529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23" y="0"/>
            <a:ext cx="80963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07"/>
          <p:cNvSpPr txBox="1"/>
          <p:nvPr/>
        </p:nvSpPr>
        <p:spPr>
          <a:xfrm>
            <a:off x="312350" y="1126950"/>
            <a:ext cx="3301800" cy="141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  <a:latin typeface="Carme"/>
                <a:ea typeface="Carme"/>
                <a:cs typeface="Carme"/>
                <a:sym typeface="Carme"/>
              </a:rPr>
              <a:t>For more minute adjustments, use Pen Tool to add points on audio track. </a:t>
            </a:r>
            <a:endParaRPr b="1"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703" name="Google Shape;703;p107"/>
          <p:cNvSpPr txBox="1"/>
          <p:nvPr/>
        </p:nvSpPr>
        <p:spPr>
          <a:xfrm>
            <a:off x="312350" y="568225"/>
            <a:ext cx="2356800" cy="48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  <a:latin typeface="Carme"/>
                <a:ea typeface="Carme"/>
                <a:cs typeface="Carme"/>
                <a:sym typeface="Carme"/>
              </a:rPr>
              <a:t>Pen Tool</a:t>
            </a:r>
            <a:endParaRPr b="1"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704" name="Google Shape;704;p107"/>
          <p:cNvSpPr/>
          <p:nvPr/>
        </p:nvSpPr>
        <p:spPr>
          <a:xfrm>
            <a:off x="3049075" y="3167725"/>
            <a:ext cx="224100" cy="224100"/>
          </a:xfrm>
          <a:prstGeom prst="ellipse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107"/>
          <p:cNvSpPr/>
          <p:nvPr/>
        </p:nvSpPr>
        <p:spPr>
          <a:xfrm>
            <a:off x="5348075" y="3448475"/>
            <a:ext cx="1558500" cy="7305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Audio Editing Tip:</a:t>
            </a:r>
            <a:endParaRPr sz="3000">
              <a:solidFill>
                <a:schemeClr val="lt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Levels  should peak between -9 and -6dB. </a:t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Some loud sounds can briefly go above this.</a:t>
            </a:r>
            <a:endParaRPr sz="30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If you are consistently over -6dB,</a:t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you are too hot/high.</a:t>
            </a:r>
            <a:endParaRPr sz="30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23" y="0"/>
            <a:ext cx="80963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110"/>
          <p:cNvSpPr txBox="1"/>
          <p:nvPr/>
        </p:nvSpPr>
        <p:spPr>
          <a:xfrm>
            <a:off x="312350" y="1126950"/>
            <a:ext cx="3301800" cy="84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  <a:latin typeface="Carme"/>
                <a:ea typeface="Carme"/>
                <a:cs typeface="Carme"/>
                <a:sym typeface="Carme"/>
              </a:rPr>
              <a:t>To make smoother transitions between cuts</a:t>
            </a:r>
            <a:endParaRPr b="1"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722" name="Google Shape;722;p110"/>
          <p:cNvSpPr txBox="1"/>
          <p:nvPr/>
        </p:nvSpPr>
        <p:spPr>
          <a:xfrm>
            <a:off x="312350" y="568225"/>
            <a:ext cx="2356800" cy="48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  <a:latin typeface="Carme"/>
                <a:ea typeface="Carme"/>
                <a:cs typeface="Carme"/>
                <a:sym typeface="Carme"/>
              </a:rPr>
              <a:t>Audio Transitions</a:t>
            </a:r>
            <a:endParaRPr b="1"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723" name="Google Shape;723;p110"/>
          <p:cNvSpPr/>
          <p:nvPr/>
        </p:nvSpPr>
        <p:spPr>
          <a:xfrm>
            <a:off x="633200" y="2708125"/>
            <a:ext cx="1558500" cy="5943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23" y="0"/>
            <a:ext cx="80963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11"/>
          <p:cNvSpPr txBox="1"/>
          <p:nvPr/>
        </p:nvSpPr>
        <p:spPr>
          <a:xfrm>
            <a:off x="312350" y="1126950"/>
            <a:ext cx="3301800" cy="84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  <a:latin typeface="Carme"/>
                <a:ea typeface="Carme"/>
                <a:cs typeface="Carme"/>
                <a:sym typeface="Carme"/>
              </a:rPr>
              <a:t>To make smoother transitions between cuts</a:t>
            </a:r>
            <a:endParaRPr b="1"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730" name="Google Shape;730;p111"/>
          <p:cNvSpPr txBox="1"/>
          <p:nvPr/>
        </p:nvSpPr>
        <p:spPr>
          <a:xfrm>
            <a:off x="312350" y="568225"/>
            <a:ext cx="2356800" cy="48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  <a:latin typeface="Carme"/>
                <a:ea typeface="Carme"/>
                <a:cs typeface="Carme"/>
                <a:sym typeface="Carme"/>
              </a:rPr>
              <a:t>Audio Transitions</a:t>
            </a:r>
            <a:endParaRPr b="1"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731" name="Google Shape;731;p111"/>
          <p:cNvSpPr/>
          <p:nvPr/>
        </p:nvSpPr>
        <p:spPr>
          <a:xfrm>
            <a:off x="633200" y="2708125"/>
            <a:ext cx="1558500" cy="5943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1"/>
          <p:cNvSpPr txBox="1"/>
          <p:nvPr/>
        </p:nvSpPr>
        <p:spPr>
          <a:xfrm>
            <a:off x="250450" y="3597825"/>
            <a:ext cx="3301800" cy="124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C4C4C"/>
                </a:solidFill>
                <a:latin typeface="Carme"/>
                <a:ea typeface="Carme"/>
                <a:cs typeface="Carme"/>
                <a:sym typeface="Carme"/>
              </a:rPr>
              <a:t>Drag transition onto timeline between two audio clips.</a:t>
            </a:r>
            <a:endParaRPr b="1" sz="2000">
              <a:solidFill>
                <a:srgbClr val="FFFFFF"/>
              </a:solidFill>
              <a:latin typeface="Carme"/>
              <a:ea typeface="Carme"/>
              <a:cs typeface="Carme"/>
              <a:sym typeface="Carme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751" y="1240025"/>
            <a:ext cx="6616475" cy="26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